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Codec Pro" charset="1" panose="00000500000000000000"/>
      <p:regular r:id="rId21"/>
    </p:embeddedFont>
    <p:embeddedFont>
      <p:font typeface="Codec Pro Ultra-Bold" charset="1" panose="00000700000000000000"/>
      <p:regular r:id="rId22"/>
    </p:embeddedFont>
    <p:embeddedFont>
      <p:font typeface="Codec Pro Bold" charset="1" panose="00000600000000000000"/>
      <p:regular r:id="rId23"/>
    </p:embeddedFont>
    <p:embeddedFont>
      <p:font typeface="Open Sauce" charset="1" panose="00000500000000000000"/>
      <p:regular r:id="rId24"/>
    </p:embeddedFont>
    <p:embeddedFont>
      <p:font typeface="Montserrat" charset="1" panose="00000500000000000000"/>
      <p:regular r:id="rId25"/>
    </p:embeddedFont>
    <p:embeddedFont>
      <p:font typeface="Montserrat Bold" charset="1" panose="0000080000000000000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svg" Type="http://schemas.openxmlformats.org/officeDocument/2006/relationships/image"/><Relationship Id="rId11" Target="../media/image35.png" Type="http://schemas.openxmlformats.org/officeDocument/2006/relationships/image"/><Relationship Id="rId12" Target="../media/image36.svg" Type="http://schemas.openxmlformats.org/officeDocument/2006/relationships/image"/><Relationship Id="rId13" Target="../media/image37.png" Type="http://schemas.openxmlformats.org/officeDocument/2006/relationships/image"/><Relationship Id="rId14" Target="../media/image38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2" Target="../media/image26.jpe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Relationship Id="rId5" Target="../media/image29.png" Type="http://schemas.openxmlformats.org/officeDocument/2006/relationships/image"/><Relationship Id="rId6" Target="../media/image30.svg" Type="http://schemas.openxmlformats.org/officeDocument/2006/relationships/image"/><Relationship Id="rId7" Target="../media/image31.png" Type="http://schemas.openxmlformats.org/officeDocument/2006/relationships/image"/><Relationship Id="rId8" Target="../media/image32.svg" Type="http://schemas.openxmlformats.org/officeDocument/2006/relationships/image"/><Relationship Id="rId9" Target="../media/image3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4.png" Type="http://schemas.openxmlformats.org/officeDocument/2006/relationships/image"/><Relationship Id="rId6" Target="../media/image45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46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208167"/>
            <a:ext cx="18288000" cy="12184380"/>
          </a:xfrm>
          <a:custGeom>
            <a:avLst/>
            <a:gdLst/>
            <a:ahLst/>
            <a:cxnLst/>
            <a:rect r="r" b="b" t="t" l="l"/>
            <a:pathLst>
              <a:path h="12184380" w="18288000">
                <a:moveTo>
                  <a:pt x="0" y="0"/>
                </a:moveTo>
                <a:lnTo>
                  <a:pt x="18288000" y="0"/>
                </a:lnTo>
                <a:lnTo>
                  <a:pt x="18288000" y="12184380"/>
                </a:lnTo>
                <a:lnTo>
                  <a:pt x="0" y="12184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47927" y="1759541"/>
            <a:ext cx="211697" cy="6901283"/>
            <a:chOff x="0" y="0"/>
            <a:chExt cx="43966" cy="143328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966" cy="1433284"/>
            </a:xfrm>
            <a:custGeom>
              <a:avLst/>
              <a:gdLst/>
              <a:ahLst/>
              <a:cxnLst/>
              <a:rect r="r" b="b" t="t" l="l"/>
              <a:pathLst>
                <a:path h="1433284" w="43966">
                  <a:moveTo>
                    <a:pt x="0" y="0"/>
                  </a:moveTo>
                  <a:lnTo>
                    <a:pt x="43966" y="0"/>
                  </a:lnTo>
                  <a:lnTo>
                    <a:pt x="43966" y="1433284"/>
                  </a:lnTo>
                  <a:lnTo>
                    <a:pt x="0" y="143328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43966" cy="14523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900588" y="3571129"/>
            <a:ext cx="8433082" cy="1056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18"/>
              </a:lnSpc>
            </a:pPr>
            <a:r>
              <a:rPr lang="en-US" sz="2870" spc="143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Academic, Athletic &amp; Social-Emotional Enrichment (2025–2026)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847070" y="2097316"/>
            <a:ext cx="12179072" cy="17297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444"/>
              </a:lnSpc>
            </a:pPr>
            <a:r>
              <a:rPr lang="en-US" sz="10370" b="true">
                <a:solidFill>
                  <a:srgbClr val="FFFFFF"/>
                </a:solidFill>
                <a:latin typeface="Codec Pro Ultra-Bold"/>
                <a:ea typeface="Codec Pro Ultra-Bold"/>
                <a:cs typeface="Codec Pro Ultra-Bold"/>
                <a:sym typeface="Codec Pro Ultra-Bold"/>
              </a:rPr>
              <a:t>PLAY, LEARN, LEAD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1390906" y="6134546"/>
            <a:ext cx="9856051" cy="8730429"/>
          </a:xfrm>
          <a:custGeom>
            <a:avLst/>
            <a:gdLst/>
            <a:ahLst/>
            <a:cxnLst/>
            <a:rect r="r" b="b" t="t" l="l"/>
            <a:pathLst>
              <a:path h="8730429" w="9856051">
                <a:moveTo>
                  <a:pt x="0" y="0"/>
                </a:moveTo>
                <a:lnTo>
                  <a:pt x="9856051" y="0"/>
                </a:lnTo>
                <a:lnTo>
                  <a:pt x="9856051" y="8730429"/>
                </a:lnTo>
                <a:lnTo>
                  <a:pt x="0" y="87304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4219488" y="-4493967"/>
            <a:ext cx="8438976" cy="7475193"/>
          </a:xfrm>
          <a:custGeom>
            <a:avLst/>
            <a:gdLst/>
            <a:ahLst/>
            <a:cxnLst/>
            <a:rect r="r" b="b" t="t" l="l"/>
            <a:pathLst>
              <a:path h="7475193" w="8438976">
                <a:moveTo>
                  <a:pt x="0" y="0"/>
                </a:moveTo>
                <a:lnTo>
                  <a:pt x="8438976" y="0"/>
                </a:lnTo>
                <a:lnTo>
                  <a:pt x="8438976" y="7475193"/>
                </a:lnTo>
                <a:lnTo>
                  <a:pt x="0" y="74751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875645" y="4662623"/>
            <a:ext cx="10852516" cy="548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18"/>
              </a:lnSpc>
            </a:pPr>
            <a:r>
              <a:rPr lang="en-US" sz="2870" spc="143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Prepared for: Heisman Trophy Youth Development Fund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00588" y="5246742"/>
            <a:ext cx="10852516" cy="548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18"/>
              </a:lnSpc>
            </a:pPr>
            <a:r>
              <a:rPr lang="en-US" sz="2870" spc="143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Organization: [Your Nonprofit Name]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875645" y="7648742"/>
            <a:ext cx="12432960" cy="6215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04"/>
              </a:lnSpc>
            </a:pPr>
            <a:r>
              <a:rPr lang="en-US" sz="3288" spc="164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Date 9-0-2025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450552"/>
            <a:ext cx="18288000" cy="3937039"/>
          </a:xfrm>
          <a:custGeom>
            <a:avLst/>
            <a:gdLst/>
            <a:ahLst/>
            <a:cxnLst/>
            <a:rect r="r" b="b" t="t" l="l"/>
            <a:pathLst>
              <a:path h="3937039" w="18288000">
                <a:moveTo>
                  <a:pt x="0" y="0"/>
                </a:moveTo>
                <a:lnTo>
                  <a:pt x="18288000" y="0"/>
                </a:lnTo>
                <a:lnTo>
                  <a:pt x="18288000" y="3937039"/>
                </a:lnTo>
                <a:lnTo>
                  <a:pt x="0" y="39370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294" r="0" b="-12315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796727" y="1238054"/>
            <a:ext cx="12694546" cy="1901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28"/>
              </a:lnSpc>
            </a:pPr>
            <a:r>
              <a:rPr lang="en-US" sz="5940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About Us / Organization Capacity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895204" y="4036887"/>
            <a:ext cx="14364096" cy="3658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2122" indent="-366061" lvl="1">
              <a:lnSpc>
                <a:spcPts val="4069"/>
              </a:lnSpc>
              <a:buFont typeface="Arial"/>
              <a:buChar char="•"/>
            </a:pPr>
            <a:r>
              <a:rPr lang="en-US" b="true" sz="3391">
                <a:solidFill>
                  <a:srgbClr val="1A1A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Mission</a:t>
            </a:r>
            <a:r>
              <a:rPr lang="en-US" sz="3391">
                <a:solidFill>
                  <a:srgbClr val="1A1A1A"/>
                </a:solidFill>
                <a:latin typeface="Codec Pro"/>
                <a:ea typeface="Codec Pro"/>
                <a:cs typeface="Codec Pro"/>
                <a:sym typeface="Codec Pro"/>
              </a:rPr>
              <a:t>: Empower Newark youth to succeed academically, physically, and socially.</a:t>
            </a:r>
          </a:p>
          <a:p>
            <a:pPr algn="l" marL="732122" indent="-366061" lvl="1">
              <a:lnSpc>
                <a:spcPts val="4069"/>
              </a:lnSpc>
              <a:buFont typeface="Arial"/>
              <a:buChar char="•"/>
            </a:pPr>
            <a:r>
              <a:rPr lang="en-US" b="true" sz="3391">
                <a:solidFill>
                  <a:srgbClr val="1A1A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Experience</a:t>
            </a:r>
            <a:r>
              <a:rPr lang="en-US" sz="3391">
                <a:solidFill>
                  <a:srgbClr val="1A1A1A"/>
                </a:solidFill>
                <a:latin typeface="Codec Pro"/>
                <a:ea typeface="Codec Pro"/>
                <a:cs typeface="Codec Pro"/>
                <a:sym typeface="Codec Pro"/>
              </a:rPr>
              <a:t>: [X years] in youth programs.</a:t>
            </a:r>
          </a:p>
          <a:p>
            <a:pPr algn="l" marL="732122" indent="-366061" lvl="1">
              <a:lnSpc>
                <a:spcPts val="4069"/>
              </a:lnSpc>
              <a:buFont typeface="Arial"/>
              <a:buChar char="•"/>
            </a:pPr>
            <a:r>
              <a:rPr lang="en-US" b="true" sz="3391">
                <a:solidFill>
                  <a:srgbClr val="1A1A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Reach:</a:t>
            </a:r>
            <a:r>
              <a:rPr lang="en-US" sz="3391">
                <a:solidFill>
                  <a:srgbClr val="1A1A1A"/>
                </a:solidFill>
                <a:latin typeface="Codec Pro"/>
                <a:ea typeface="Codec Pro"/>
                <a:cs typeface="Codec Pro"/>
                <a:sym typeface="Codec Pro"/>
              </a:rPr>
              <a:t> Serving [X number] youth annually.</a:t>
            </a:r>
          </a:p>
          <a:p>
            <a:pPr algn="l" marL="732122" indent="-366061" lvl="1">
              <a:lnSpc>
                <a:spcPts val="4069"/>
              </a:lnSpc>
              <a:buFont typeface="Arial"/>
              <a:buChar char="•"/>
            </a:pPr>
            <a:r>
              <a:rPr lang="en-US" b="true" sz="3391">
                <a:solidFill>
                  <a:srgbClr val="1A1A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Expertise:</a:t>
            </a:r>
            <a:r>
              <a:rPr lang="en-US" sz="3391">
                <a:solidFill>
                  <a:srgbClr val="1A1A1A"/>
                </a:solidFill>
                <a:latin typeface="Codec Pro"/>
                <a:ea typeface="Codec Pro"/>
                <a:cs typeface="Codec Pro"/>
                <a:sym typeface="Codec Pro"/>
              </a:rPr>
              <a:t> Staff with backgrounds in education, youth development, sports coaching.</a:t>
            </a:r>
          </a:p>
          <a:p>
            <a:pPr algn="l">
              <a:lnSpc>
                <a:spcPts val="4069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00358" y="0"/>
            <a:ext cx="7029091" cy="10287000"/>
          </a:xfrm>
          <a:custGeom>
            <a:avLst/>
            <a:gdLst/>
            <a:ahLst/>
            <a:cxnLst/>
            <a:rect r="r" b="b" t="t" l="l"/>
            <a:pathLst>
              <a:path h="10287000" w="7029091">
                <a:moveTo>
                  <a:pt x="0" y="0"/>
                </a:moveTo>
                <a:lnTo>
                  <a:pt x="7029091" y="0"/>
                </a:lnTo>
                <a:lnTo>
                  <a:pt x="70290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55" t="0" r="-123105" b="-195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184668" y="3548344"/>
            <a:ext cx="7001703" cy="1196054"/>
            <a:chOff x="0" y="0"/>
            <a:chExt cx="1844070" cy="31501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44070" cy="315010"/>
            </a:xfrm>
            <a:custGeom>
              <a:avLst/>
              <a:gdLst/>
              <a:ahLst/>
              <a:cxnLst/>
              <a:rect r="r" b="b" t="t" l="l"/>
              <a:pathLst>
                <a:path h="315010" w="1844070">
                  <a:moveTo>
                    <a:pt x="0" y="0"/>
                  </a:moveTo>
                  <a:lnTo>
                    <a:pt x="1844070" y="0"/>
                  </a:lnTo>
                  <a:lnTo>
                    <a:pt x="1844070" y="315010"/>
                  </a:lnTo>
                  <a:lnTo>
                    <a:pt x="0" y="315010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1844070" cy="334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6184668" y="4398690"/>
            <a:ext cx="7001703" cy="691418"/>
          </a:xfrm>
          <a:custGeom>
            <a:avLst/>
            <a:gdLst/>
            <a:ahLst/>
            <a:cxnLst/>
            <a:rect r="r" b="b" t="t" l="l"/>
            <a:pathLst>
              <a:path h="691418" w="7001703">
                <a:moveTo>
                  <a:pt x="0" y="0"/>
                </a:moveTo>
                <a:lnTo>
                  <a:pt x="7001703" y="0"/>
                </a:lnTo>
                <a:lnTo>
                  <a:pt x="7001703" y="691418"/>
                </a:lnTo>
                <a:lnTo>
                  <a:pt x="0" y="691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0000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4367097" y="9646093"/>
            <a:ext cx="5218962" cy="1057828"/>
            <a:chOff x="0" y="0"/>
            <a:chExt cx="1374541" cy="27860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74541" cy="278605"/>
            </a:xfrm>
            <a:custGeom>
              <a:avLst/>
              <a:gdLst/>
              <a:ahLst/>
              <a:cxnLst/>
              <a:rect r="r" b="b" t="t" l="l"/>
              <a:pathLst>
                <a:path h="278605" w="1374541">
                  <a:moveTo>
                    <a:pt x="0" y="0"/>
                  </a:moveTo>
                  <a:lnTo>
                    <a:pt x="1374541" y="0"/>
                  </a:lnTo>
                  <a:lnTo>
                    <a:pt x="1374541" y="278605"/>
                  </a:lnTo>
                  <a:lnTo>
                    <a:pt x="0" y="278605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1374541" cy="2976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  <a:r>
                <a:rPr lang="en-US" sz="2199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01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6400800" y="5003739"/>
            <a:ext cx="7001703" cy="1196054"/>
            <a:chOff x="0" y="0"/>
            <a:chExt cx="1844070" cy="31501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44070" cy="315010"/>
            </a:xfrm>
            <a:custGeom>
              <a:avLst/>
              <a:gdLst/>
              <a:ahLst/>
              <a:cxnLst/>
              <a:rect r="r" b="b" t="t" l="l"/>
              <a:pathLst>
                <a:path h="315010" w="1844070">
                  <a:moveTo>
                    <a:pt x="0" y="0"/>
                  </a:moveTo>
                  <a:lnTo>
                    <a:pt x="1844070" y="0"/>
                  </a:lnTo>
                  <a:lnTo>
                    <a:pt x="1844070" y="315010"/>
                  </a:lnTo>
                  <a:lnTo>
                    <a:pt x="0" y="315010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9050"/>
              <a:ext cx="1844070" cy="334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6400800" y="3877377"/>
            <a:ext cx="717319" cy="537989"/>
          </a:xfrm>
          <a:custGeom>
            <a:avLst/>
            <a:gdLst/>
            <a:ahLst/>
            <a:cxnLst/>
            <a:rect r="r" b="b" t="t" l="l"/>
            <a:pathLst>
              <a:path h="537989" w="717319">
                <a:moveTo>
                  <a:pt x="0" y="0"/>
                </a:moveTo>
                <a:lnTo>
                  <a:pt x="717319" y="0"/>
                </a:lnTo>
                <a:lnTo>
                  <a:pt x="717319" y="537989"/>
                </a:lnTo>
                <a:lnTo>
                  <a:pt x="0" y="5379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423678" y="5267065"/>
            <a:ext cx="1016170" cy="669402"/>
          </a:xfrm>
          <a:custGeom>
            <a:avLst/>
            <a:gdLst/>
            <a:ahLst/>
            <a:cxnLst/>
            <a:rect r="r" b="b" t="t" l="l"/>
            <a:pathLst>
              <a:path h="669402" w="1016170">
                <a:moveTo>
                  <a:pt x="0" y="0"/>
                </a:moveTo>
                <a:lnTo>
                  <a:pt x="1016170" y="0"/>
                </a:lnTo>
                <a:lnTo>
                  <a:pt x="1016170" y="669402"/>
                </a:lnTo>
                <a:lnTo>
                  <a:pt x="0" y="6694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6184668" y="6456968"/>
            <a:ext cx="7001703" cy="1196054"/>
            <a:chOff x="0" y="0"/>
            <a:chExt cx="1844070" cy="31501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844070" cy="315010"/>
            </a:xfrm>
            <a:custGeom>
              <a:avLst/>
              <a:gdLst/>
              <a:ahLst/>
              <a:cxnLst/>
              <a:rect r="r" b="b" t="t" l="l"/>
              <a:pathLst>
                <a:path h="315010" w="1844070">
                  <a:moveTo>
                    <a:pt x="0" y="0"/>
                  </a:moveTo>
                  <a:lnTo>
                    <a:pt x="1844070" y="0"/>
                  </a:lnTo>
                  <a:lnTo>
                    <a:pt x="1844070" y="315010"/>
                  </a:lnTo>
                  <a:lnTo>
                    <a:pt x="0" y="315010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1844070" cy="334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6587156" y="6545040"/>
            <a:ext cx="344607" cy="950640"/>
          </a:xfrm>
          <a:custGeom>
            <a:avLst/>
            <a:gdLst/>
            <a:ahLst/>
            <a:cxnLst/>
            <a:rect r="r" b="b" t="t" l="l"/>
            <a:pathLst>
              <a:path h="950640" w="344607">
                <a:moveTo>
                  <a:pt x="0" y="0"/>
                </a:moveTo>
                <a:lnTo>
                  <a:pt x="344607" y="0"/>
                </a:lnTo>
                <a:lnTo>
                  <a:pt x="344607" y="950639"/>
                </a:lnTo>
                <a:lnTo>
                  <a:pt x="0" y="95063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6184668" y="1391490"/>
            <a:ext cx="8136917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136"/>
              </a:lnSpc>
              <a:spcBef>
                <a:spcPct val="0"/>
              </a:spcBef>
            </a:pPr>
            <a:r>
              <a:rPr lang="en-US" sz="5947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PRO</a:t>
            </a:r>
            <a:r>
              <a:rPr lang="en-US" sz="5947">
                <a:solidFill>
                  <a:srgbClr val="1A1A1A"/>
                </a:solidFill>
                <a:latin typeface="Codec Pro"/>
                <a:ea typeface="Codec Pro"/>
                <a:cs typeface="Codec Pro"/>
                <a:sym typeface="Codec Pro"/>
              </a:rPr>
              <a:t>BLEM STATEMENT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816471" y="3955571"/>
            <a:ext cx="4003865" cy="343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58"/>
              </a:lnSpc>
            </a:pPr>
            <a:r>
              <a:rPr lang="en-US" sz="204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Academic underperformance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759459" y="2334465"/>
            <a:ext cx="6687410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827"/>
              </a:lnSpc>
              <a:spcBef>
                <a:spcPct val="0"/>
              </a:spcBef>
            </a:pPr>
            <a:r>
              <a:rPr lang="en-US" sz="3189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NEW</a:t>
            </a:r>
            <a:r>
              <a:rPr lang="en-US" sz="318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ARK</a:t>
            </a:r>
            <a:r>
              <a:rPr lang="en-US" sz="3189">
                <a:solidFill>
                  <a:srgbClr val="1A1A1A"/>
                </a:solidFill>
                <a:latin typeface="Codec Pro"/>
                <a:ea typeface="Codec Pro"/>
                <a:cs typeface="Codec Pro"/>
                <a:sym typeface="Codec Pro"/>
              </a:rPr>
              <a:t> YOUTH FACE: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816471" y="5410965"/>
            <a:ext cx="4003865" cy="343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58"/>
              </a:lnSpc>
            </a:pPr>
            <a:r>
              <a:rPr lang="en-US" sz="204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Lack of affordable athletics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816471" y="6506940"/>
            <a:ext cx="4003865" cy="1058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58"/>
              </a:lnSpc>
            </a:pPr>
            <a:r>
              <a:rPr lang="en-US" sz="204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Social-emotional challenges (trauma, low confidence, risky behaviors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11408" y="9646093"/>
            <a:ext cx="8321306" cy="1057828"/>
            <a:chOff x="0" y="0"/>
            <a:chExt cx="2191620" cy="27860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91620" cy="278605"/>
            </a:xfrm>
            <a:custGeom>
              <a:avLst/>
              <a:gdLst/>
              <a:ahLst/>
              <a:cxnLst/>
              <a:rect r="r" b="b" t="t" l="l"/>
              <a:pathLst>
                <a:path h="278605" w="2191620">
                  <a:moveTo>
                    <a:pt x="0" y="0"/>
                  </a:moveTo>
                  <a:lnTo>
                    <a:pt x="2191620" y="0"/>
                  </a:lnTo>
                  <a:lnTo>
                    <a:pt x="2191620" y="278605"/>
                  </a:lnTo>
                  <a:lnTo>
                    <a:pt x="0" y="278605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2191620" cy="2976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  <a:r>
                <a:rPr lang="en-US" sz="2199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01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440206" y="632472"/>
            <a:ext cx="5102180" cy="8625828"/>
          </a:xfrm>
          <a:custGeom>
            <a:avLst/>
            <a:gdLst/>
            <a:ahLst/>
            <a:cxnLst/>
            <a:rect r="r" b="b" t="t" l="l"/>
            <a:pathLst>
              <a:path h="8625828" w="5102180">
                <a:moveTo>
                  <a:pt x="0" y="0"/>
                </a:moveTo>
                <a:lnTo>
                  <a:pt x="5102180" y="0"/>
                </a:lnTo>
                <a:lnTo>
                  <a:pt x="5102180" y="8625828"/>
                </a:lnTo>
                <a:lnTo>
                  <a:pt x="0" y="86258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5294" t="0" r="-98456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804775" y="1238118"/>
            <a:ext cx="7151036" cy="2543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536"/>
              </a:lnSpc>
              <a:spcBef>
                <a:spcPct val="0"/>
              </a:spcBef>
            </a:pPr>
            <a:r>
              <a:rPr lang="en-US" sz="7947">
                <a:solidFill>
                  <a:srgbClr val="1A1A1A"/>
                </a:solidFill>
                <a:latin typeface="Codec Pro"/>
                <a:ea typeface="Codec Pro"/>
                <a:cs typeface="Codec Pro"/>
                <a:sym typeface="Codec Pro"/>
              </a:rPr>
              <a:t>PROJECT SNAPSHOT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542386" y="4257641"/>
            <a:ext cx="12455162" cy="2628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30510" indent="-315255" lvl="1">
              <a:lnSpc>
                <a:spcPts val="3504"/>
              </a:lnSpc>
              <a:buFont typeface="Arial"/>
              <a:buChar char="•"/>
            </a:pPr>
            <a:r>
              <a:rPr lang="en-US" b="true" sz="292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Funder: </a:t>
            </a:r>
            <a:r>
              <a:rPr lang="en-US" sz="292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Heisman Trophy Youth Development Fund</a:t>
            </a:r>
          </a:p>
          <a:p>
            <a:pPr algn="l" marL="630510" indent="-315255" lvl="1">
              <a:lnSpc>
                <a:spcPts val="3504"/>
              </a:lnSpc>
              <a:buFont typeface="Arial"/>
              <a:buChar char="•"/>
            </a:pPr>
            <a:r>
              <a:rPr lang="en-US" b="true" sz="292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Project Title: </a:t>
            </a:r>
            <a:r>
              <a:rPr lang="en-US" sz="292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Play, Learn, Lead</a:t>
            </a:r>
          </a:p>
          <a:p>
            <a:pPr algn="l" marL="630510" indent="-315255" lvl="1">
              <a:lnSpc>
                <a:spcPts val="3504"/>
              </a:lnSpc>
              <a:buFont typeface="Arial"/>
              <a:buChar char="•"/>
            </a:pPr>
            <a:r>
              <a:rPr lang="en-US" b="true" sz="292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Duration:</a:t>
            </a:r>
            <a:r>
              <a:rPr lang="en-US" sz="292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1 Year (July 2025 – June 2026)</a:t>
            </a:r>
          </a:p>
          <a:p>
            <a:pPr algn="l" marL="630510" indent="-315255" lvl="1">
              <a:lnSpc>
                <a:spcPts val="3504"/>
              </a:lnSpc>
              <a:buFont typeface="Arial"/>
              <a:buChar char="•"/>
            </a:pPr>
            <a:r>
              <a:rPr lang="en-US" b="true" sz="292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Funding Requested: </a:t>
            </a:r>
            <a:r>
              <a:rPr lang="en-US" sz="292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$40,000</a:t>
            </a:r>
          </a:p>
          <a:p>
            <a:pPr algn="l" marL="630510" indent="-315255" lvl="1">
              <a:lnSpc>
                <a:spcPts val="3504"/>
              </a:lnSpc>
              <a:buFont typeface="Arial"/>
              <a:buChar char="•"/>
            </a:pPr>
            <a:r>
              <a:rPr lang="en-US" b="true" sz="292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In-kind Support: </a:t>
            </a:r>
            <a:r>
              <a:rPr lang="en-US" sz="292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Meals &amp; Snacks</a:t>
            </a:r>
          </a:p>
          <a:p>
            <a:pPr algn="l" marL="0" indent="0" lvl="0">
              <a:lnSpc>
                <a:spcPts val="3504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56893" y="-4756233"/>
            <a:ext cx="18844893" cy="8229600"/>
          </a:xfrm>
          <a:custGeom>
            <a:avLst/>
            <a:gdLst/>
            <a:ahLst/>
            <a:cxnLst/>
            <a:rect r="r" b="b" t="t" l="l"/>
            <a:pathLst>
              <a:path h="8229600" w="18844893">
                <a:moveTo>
                  <a:pt x="0" y="0"/>
                </a:moveTo>
                <a:lnTo>
                  <a:pt x="18844893" y="0"/>
                </a:lnTo>
                <a:lnTo>
                  <a:pt x="1884489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3941" r="0" b="-3833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796727" y="1751177"/>
            <a:ext cx="12694546" cy="998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28"/>
              </a:lnSpc>
            </a:pPr>
            <a:r>
              <a:rPr lang="en-US" sz="5940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Project Overview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895204" y="4039544"/>
            <a:ext cx="14364096" cy="1600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2122" indent="-366061" lvl="1">
              <a:lnSpc>
                <a:spcPts val="4069"/>
              </a:lnSpc>
              <a:buFont typeface="Arial"/>
              <a:buChar char="•"/>
            </a:pPr>
            <a:r>
              <a:rPr lang="en-US" sz="3391">
                <a:solidFill>
                  <a:srgbClr val="1A1A1A"/>
                </a:solidFill>
                <a:latin typeface="Codec Pro"/>
                <a:ea typeface="Codec Pro"/>
                <a:cs typeface="Codec Pro"/>
                <a:sym typeface="Codec Pro"/>
              </a:rPr>
              <a:t>Serving 150 Newark youth (ages 12–18)</a:t>
            </a:r>
          </a:p>
          <a:p>
            <a:pPr algn="l" marL="732122" indent="-366061" lvl="1">
              <a:lnSpc>
                <a:spcPts val="4069"/>
              </a:lnSpc>
              <a:buFont typeface="Arial"/>
              <a:buChar char="•"/>
            </a:pPr>
            <a:r>
              <a:rPr lang="en-US" sz="3391">
                <a:solidFill>
                  <a:srgbClr val="1A1A1A"/>
                </a:solidFill>
                <a:latin typeface="Codec Pro"/>
                <a:ea typeface="Codec Pro"/>
                <a:cs typeface="Codec Pro"/>
                <a:sym typeface="Codec Pro"/>
              </a:rPr>
              <a:t>Year-long program (July 2025 – June 2026)</a:t>
            </a:r>
          </a:p>
          <a:p>
            <a:pPr algn="l">
              <a:lnSpc>
                <a:spcPts val="406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3666729" y="5371361"/>
            <a:ext cx="14364096" cy="3143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69"/>
              </a:lnSpc>
            </a:pPr>
            <a:r>
              <a:rPr lang="en-US" sz="3391">
                <a:solidFill>
                  <a:srgbClr val="1A1A1A"/>
                </a:solidFill>
                <a:latin typeface="Codec Pro"/>
                <a:ea typeface="Codec Pro"/>
                <a:cs typeface="Codec Pro"/>
                <a:sym typeface="Codec Pro"/>
              </a:rPr>
              <a:t>I</a:t>
            </a:r>
            <a:r>
              <a:rPr lang="en-US" sz="3391" b="true">
                <a:solidFill>
                  <a:srgbClr val="1A1A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ntegrated supports:</a:t>
            </a:r>
          </a:p>
          <a:p>
            <a:pPr algn="l" marL="732123" indent="-366061" lvl="1">
              <a:lnSpc>
                <a:spcPts val="4069"/>
              </a:lnSpc>
              <a:buFont typeface="Arial"/>
              <a:buChar char="•"/>
            </a:pPr>
            <a:r>
              <a:rPr lang="en-US" sz="3391">
                <a:solidFill>
                  <a:srgbClr val="1A1A1A"/>
                </a:solidFill>
                <a:latin typeface="Codec Pro"/>
                <a:ea typeface="Codec Pro"/>
                <a:cs typeface="Codec Pro"/>
                <a:sym typeface="Codec Pro"/>
              </a:rPr>
              <a:t>Academics (≥4 hrs tutoring/week, workshops)</a:t>
            </a:r>
          </a:p>
          <a:p>
            <a:pPr algn="l" marL="732123" indent="-366061" lvl="1">
              <a:lnSpc>
                <a:spcPts val="4069"/>
              </a:lnSpc>
              <a:buFont typeface="Arial"/>
              <a:buChar char="•"/>
            </a:pPr>
            <a:r>
              <a:rPr lang="en-US" sz="3391">
                <a:solidFill>
                  <a:srgbClr val="1A1A1A"/>
                </a:solidFill>
                <a:latin typeface="Codec Pro"/>
                <a:ea typeface="Codec Pro"/>
                <a:cs typeface="Codec Pro"/>
                <a:sym typeface="Codec Pro"/>
              </a:rPr>
              <a:t>Athletics (weekly practices, tournaments, clinics)</a:t>
            </a:r>
          </a:p>
          <a:p>
            <a:pPr algn="l" marL="732123" indent="-366061" lvl="1">
              <a:lnSpc>
                <a:spcPts val="4069"/>
              </a:lnSpc>
              <a:buFont typeface="Arial"/>
              <a:buChar char="•"/>
            </a:pPr>
            <a:r>
              <a:rPr lang="en-US" sz="3391">
                <a:solidFill>
                  <a:srgbClr val="1A1A1A"/>
                </a:solidFill>
                <a:latin typeface="Codec Pro"/>
                <a:ea typeface="Codec Pro"/>
                <a:cs typeface="Codec Pro"/>
                <a:sym typeface="Codec Pro"/>
              </a:rPr>
              <a:t>SEL (reflection circles, peer mentorship)</a:t>
            </a:r>
          </a:p>
          <a:p>
            <a:pPr algn="l" marL="732123" indent="-366061" lvl="1">
              <a:lnSpc>
                <a:spcPts val="4069"/>
              </a:lnSpc>
              <a:buFont typeface="Arial"/>
              <a:buChar char="•"/>
            </a:pPr>
            <a:r>
              <a:rPr lang="en-US" sz="3391">
                <a:solidFill>
                  <a:srgbClr val="1A1A1A"/>
                </a:solidFill>
                <a:latin typeface="Codec Pro"/>
                <a:ea typeface="Codec Pro"/>
                <a:cs typeface="Codec Pro"/>
                <a:sym typeface="Codec Pro"/>
              </a:rPr>
              <a:t>Equity Supports (uniforms, snacks, transport)</a:t>
            </a:r>
          </a:p>
          <a:p>
            <a:pPr algn="l">
              <a:lnSpc>
                <a:spcPts val="4069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971550"/>
            <a:ext cx="18545175" cy="4000500"/>
            <a:chOff x="0" y="0"/>
            <a:chExt cx="4884326" cy="10536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84326" cy="1053630"/>
            </a:xfrm>
            <a:custGeom>
              <a:avLst/>
              <a:gdLst/>
              <a:ahLst/>
              <a:cxnLst/>
              <a:rect r="r" b="b" t="t" l="l"/>
              <a:pathLst>
                <a:path h="1053630" w="4884326">
                  <a:moveTo>
                    <a:pt x="0" y="0"/>
                  </a:moveTo>
                  <a:lnTo>
                    <a:pt x="4884326" y="0"/>
                  </a:lnTo>
                  <a:lnTo>
                    <a:pt x="4884326" y="1053630"/>
                  </a:lnTo>
                  <a:lnTo>
                    <a:pt x="0" y="1053630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84326" cy="10917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03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308145" y="4195598"/>
            <a:ext cx="8889346" cy="714938"/>
            <a:chOff x="0" y="0"/>
            <a:chExt cx="2588919" cy="20821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588919" cy="208217"/>
            </a:xfrm>
            <a:custGeom>
              <a:avLst/>
              <a:gdLst/>
              <a:ahLst/>
              <a:cxnLst/>
              <a:rect r="r" b="b" t="t" l="l"/>
              <a:pathLst>
                <a:path h="208217" w="2588919">
                  <a:moveTo>
                    <a:pt x="0" y="0"/>
                  </a:moveTo>
                  <a:lnTo>
                    <a:pt x="2588919" y="0"/>
                  </a:lnTo>
                  <a:lnTo>
                    <a:pt x="2588919" y="208217"/>
                  </a:lnTo>
                  <a:lnTo>
                    <a:pt x="0" y="208217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588919" cy="2463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03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090509" y="4195598"/>
            <a:ext cx="878598" cy="714938"/>
            <a:chOff x="0" y="0"/>
            <a:chExt cx="255881" cy="2082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55881" cy="208217"/>
            </a:xfrm>
            <a:custGeom>
              <a:avLst/>
              <a:gdLst/>
              <a:ahLst/>
              <a:cxnLst/>
              <a:rect r="r" b="b" t="t" l="l"/>
              <a:pathLst>
                <a:path h="208217" w="255881">
                  <a:moveTo>
                    <a:pt x="0" y="0"/>
                  </a:moveTo>
                  <a:lnTo>
                    <a:pt x="255881" y="0"/>
                  </a:lnTo>
                  <a:lnTo>
                    <a:pt x="255881" y="208217"/>
                  </a:lnTo>
                  <a:lnTo>
                    <a:pt x="0" y="208217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55881" cy="2463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03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308145" y="5341221"/>
            <a:ext cx="8889346" cy="714938"/>
            <a:chOff x="0" y="0"/>
            <a:chExt cx="2588919" cy="20821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588919" cy="208217"/>
            </a:xfrm>
            <a:custGeom>
              <a:avLst/>
              <a:gdLst/>
              <a:ahLst/>
              <a:cxnLst/>
              <a:rect r="r" b="b" t="t" l="l"/>
              <a:pathLst>
                <a:path h="208217" w="2588919">
                  <a:moveTo>
                    <a:pt x="0" y="0"/>
                  </a:moveTo>
                  <a:lnTo>
                    <a:pt x="2588919" y="0"/>
                  </a:lnTo>
                  <a:lnTo>
                    <a:pt x="2588919" y="208217"/>
                  </a:lnTo>
                  <a:lnTo>
                    <a:pt x="0" y="208217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588919" cy="2463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03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4090509" y="5341221"/>
            <a:ext cx="878598" cy="714938"/>
            <a:chOff x="0" y="0"/>
            <a:chExt cx="255881" cy="20821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55881" cy="208217"/>
            </a:xfrm>
            <a:custGeom>
              <a:avLst/>
              <a:gdLst/>
              <a:ahLst/>
              <a:cxnLst/>
              <a:rect r="r" b="b" t="t" l="l"/>
              <a:pathLst>
                <a:path h="208217" w="255881">
                  <a:moveTo>
                    <a:pt x="0" y="0"/>
                  </a:moveTo>
                  <a:lnTo>
                    <a:pt x="255881" y="0"/>
                  </a:lnTo>
                  <a:lnTo>
                    <a:pt x="255881" y="208217"/>
                  </a:lnTo>
                  <a:lnTo>
                    <a:pt x="0" y="208217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255881" cy="2463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03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5308145" y="6486844"/>
            <a:ext cx="8889346" cy="714938"/>
            <a:chOff x="0" y="0"/>
            <a:chExt cx="2588919" cy="20821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588919" cy="208217"/>
            </a:xfrm>
            <a:custGeom>
              <a:avLst/>
              <a:gdLst/>
              <a:ahLst/>
              <a:cxnLst/>
              <a:rect r="r" b="b" t="t" l="l"/>
              <a:pathLst>
                <a:path h="208217" w="2588919">
                  <a:moveTo>
                    <a:pt x="0" y="0"/>
                  </a:moveTo>
                  <a:lnTo>
                    <a:pt x="2588919" y="0"/>
                  </a:lnTo>
                  <a:lnTo>
                    <a:pt x="2588919" y="208217"/>
                  </a:lnTo>
                  <a:lnTo>
                    <a:pt x="0" y="208217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2588919" cy="2463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03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4090509" y="6486844"/>
            <a:ext cx="878598" cy="714938"/>
            <a:chOff x="0" y="0"/>
            <a:chExt cx="255881" cy="20821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55881" cy="208217"/>
            </a:xfrm>
            <a:custGeom>
              <a:avLst/>
              <a:gdLst/>
              <a:ahLst/>
              <a:cxnLst/>
              <a:rect r="r" b="b" t="t" l="l"/>
              <a:pathLst>
                <a:path h="208217" w="255881">
                  <a:moveTo>
                    <a:pt x="0" y="0"/>
                  </a:moveTo>
                  <a:lnTo>
                    <a:pt x="255881" y="0"/>
                  </a:lnTo>
                  <a:lnTo>
                    <a:pt x="255881" y="208217"/>
                  </a:lnTo>
                  <a:lnTo>
                    <a:pt x="0" y="208217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255881" cy="2463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03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5308145" y="7632467"/>
            <a:ext cx="8889346" cy="714938"/>
            <a:chOff x="0" y="0"/>
            <a:chExt cx="2588919" cy="208217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588919" cy="208217"/>
            </a:xfrm>
            <a:custGeom>
              <a:avLst/>
              <a:gdLst/>
              <a:ahLst/>
              <a:cxnLst/>
              <a:rect r="r" b="b" t="t" l="l"/>
              <a:pathLst>
                <a:path h="208217" w="2588919">
                  <a:moveTo>
                    <a:pt x="0" y="0"/>
                  </a:moveTo>
                  <a:lnTo>
                    <a:pt x="2588919" y="0"/>
                  </a:lnTo>
                  <a:lnTo>
                    <a:pt x="2588919" y="208217"/>
                  </a:lnTo>
                  <a:lnTo>
                    <a:pt x="0" y="208217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2588919" cy="2463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03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4090509" y="7632467"/>
            <a:ext cx="878598" cy="714938"/>
            <a:chOff x="0" y="0"/>
            <a:chExt cx="255881" cy="208217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55881" cy="208217"/>
            </a:xfrm>
            <a:custGeom>
              <a:avLst/>
              <a:gdLst/>
              <a:ahLst/>
              <a:cxnLst/>
              <a:rect r="r" b="b" t="t" l="l"/>
              <a:pathLst>
                <a:path h="208217" w="255881">
                  <a:moveTo>
                    <a:pt x="0" y="0"/>
                  </a:moveTo>
                  <a:lnTo>
                    <a:pt x="255881" y="0"/>
                  </a:lnTo>
                  <a:lnTo>
                    <a:pt x="255881" y="208217"/>
                  </a:lnTo>
                  <a:lnTo>
                    <a:pt x="0" y="208217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255881" cy="2463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03"/>
                </a:lnSpc>
              </a:pPr>
            </a:p>
          </p:txBody>
        </p:sp>
      </p:grpSp>
      <p:sp>
        <p:nvSpPr>
          <p:cNvPr name="Freeform 29" id="29"/>
          <p:cNvSpPr/>
          <p:nvPr/>
        </p:nvSpPr>
        <p:spPr>
          <a:xfrm flipH="false" flipV="false" rot="0">
            <a:off x="4222975" y="4326010"/>
            <a:ext cx="613666" cy="454113"/>
          </a:xfrm>
          <a:custGeom>
            <a:avLst/>
            <a:gdLst/>
            <a:ahLst/>
            <a:cxnLst/>
            <a:rect r="r" b="b" t="t" l="l"/>
            <a:pathLst>
              <a:path h="454113" w="613666">
                <a:moveTo>
                  <a:pt x="0" y="0"/>
                </a:moveTo>
                <a:lnTo>
                  <a:pt x="613666" y="0"/>
                </a:lnTo>
                <a:lnTo>
                  <a:pt x="613666" y="454113"/>
                </a:lnTo>
                <a:lnTo>
                  <a:pt x="0" y="4541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4156742" y="5452933"/>
            <a:ext cx="746132" cy="491515"/>
          </a:xfrm>
          <a:custGeom>
            <a:avLst/>
            <a:gdLst/>
            <a:ahLst/>
            <a:cxnLst/>
            <a:rect r="r" b="b" t="t" l="l"/>
            <a:pathLst>
              <a:path h="491515" w="746132">
                <a:moveTo>
                  <a:pt x="0" y="0"/>
                </a:moveTo>
                <a:lnTo>
                  <a:pt x="746132" y="0"/>
                </a:lnTo>
                <a:lnTo>
                  <a:pt x="746132" y="491514"/>
                </a:lnTo>
                <a:lnTo>
                  <a:pt x="0" y="4915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4289384" y="6599084"/>
            <a:ext cx="480848" cy="480848"/>
          </a:xfrm>
          <a:custGeom>
            <a:avLst/>
            <a:gdLst/>
            <a:ahLst/>
            <a:cxnLst/>
            <a:rect r="r" b="b" t="t" l="l"/>
            <a:pathLst>
              <a:path h="480848" w="480848">
                <a:moveTo>
                  <a:pt x="0" y="0"/>
                </a:moveTo>
                <a:lnTo>
                  <a:pt x="480848" y="0"/>
                </a:lnTo>
                <a:lnTo>
                  <a:pt x="480848" y="480848"/>
                </a:lnTo>
                <a:lnTo>
                  <a:pt x="0" y="4808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4255363" y="7811467"/>
            <a:ext cx="548890" cy="343057"/>
          </a:xfrm>
          <a:custGeom>
            <a:avLst/>
            <a:gdLst/>
            <a:ahLst/>
            <a:cxnLst/>
            <a:rect r="r" b="b" t="t" l="l"/>
            <a:pathLst>
              <a:path h="343057" w="548890">
                <a:moveTo>
                  <a:pt x="0" y="0"/>
                </a:moveTo>
                <a:lnTo>
                  <a:pt x="548890" y="0"/>
                </a:lnTo>
                <a:lnTo>
                  <a:pt x="548890" y="343057"/>
                </a:lnTo>
                <a:lnTo>
                  <a:pt x="0" y="34305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3712149" y="1285875"/>
            <a:ext cx="10863701" cy="11683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09"/>
              </a:lnSpc>
              <a:spcBef>
                <a:spcPct val="0"/>
              </a:spcBef>
            </a:pPr>
            <a:r>
              <a:rPr lang="en-US" sz="6924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PROGRAM COMPONENTS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5715000" y="4384258"/>
            <a:ext cx="10207308" cy="34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56"/>
              </a:lnSpc>
              <a:spcBef>
                <a:spcPct val="0"/>
              </a:spcBef>
            </a:pPr>
            <a:r>
              <a:rPr lang="en-US" b="true" sz="2040">
                <a:solidFill>
                  <a:srgbClr val="F2F2F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Academic Enrichment</a:t>
            </a:r>
            <a:r>
              <a:rPr lang="en-US" sz="204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 → Tutoring + college/career workshops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5715000" y="5505527"/>
            <a:ext cx="10207308" cy="34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56"/>
              </a:lnSpc>
              <a:spcBef>
                <a:spcPct val="0"/>
              </a:spcBef>
            </a:pPr>
            <a:r>
              <a:rPr lang="en-US" b="true" sz="2040">
                <a:solidFill>
                  <a:srgbClr val="F2F2F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Athletics →</a:t>
            </a:r>
            <a:r>
              <a:rPr lang="en-US" sz="204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 Practices, tournaments, guest clinics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5715000" y="6651150"/>
            <a:ext cx="10207308" cy="34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56"/>
              </a:lnSpc>
              <a:spcBef>
                <a:spcPct val="0"/>
              </a:spcBef>
            </a:pPr>
            <a:r>
              <a:rPr lang="en-US" b="true" sz="2040">
                <a:solidFill>
                  <a:srgbClr val="F2F2F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SEL → </a:t>
            </a:r>
            <a:r>
              <a:rPr lang="en-US" sz="204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Ref</a:t>
            </a:r>
            <a:r>
              <a:rPr lang="en-US" sz="204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lection circles + peer mentoring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5715000" y="7796773"/>
            <a:ext cx="10207308" cy="34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56"/>
              </a:lnSpc>
              <a:spcBef>
                <a:spcPct val="0"/>
              </a:spcBef>
            </a:pPr>
            <a:r>
              <a:rPr lang="en-US" b="true" sz="2040">
                <a:solidFill>
                  <a:srgbClr val="F2F2F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Equi</a:t>
            </a:r>
            <a:r>
              <a:rPr lang="en-US" b="true" sz="2040">
                <a:solidFill>
                  <a:srgbClr val="F2F2F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ty Supports → </a:t>
            </a:r>
            <a:r>
              <a:rPr lang="en-US" sz="204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Uniforms, snacks, transport stipends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1113500" y="7462685"/>
            <a:ext cx="6376911" cy="5648629"/>
          </a:xfrm>
          <a:custGeom>
            <a:avLst/>
            <a:gdLst/>
            <a:ahLst/>
            <a:cxnLst/>
            <a:rect r="r" b="b" t="t" l="l"/>
            <a:pathLst>
              <a:path h="5648629" w="6376911">
                <a:moveTo>
                  <a:pt x="6376911" y="0"/>
                </a:moveTo>
                <a:lnTo>
                  <a:pt x="0" y="0"/>
                </a:lnTo>
                <a:lnTo>
                  <a:pt x="0" y="5648630"/>
                </a:lnTo>
                <a:lnTo>
                  <a:pt x="6376911" y="5648630"/>
                </a:lnTo>
                <a:lnTo>
                  <a:pt x="637691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5283223" y="-2696907"/>
            <a:ext cx="8411905" cy="7451214"/>
          </a:xfrm>
          <a:custGeom>
            <a:avLst/>
            <a:gdLst/>
            <a:ahLst/>
            <a:cxnLst/>
            <a:rect r="r" b="b" t="t" l="l"/>
            <a:pathLst>
              <a:path h="7451214" w="8411905">
                <a:moveTo>
                  <a:pt x="8411904" y="0"/>
                </a:moveTo>
                <a:lnTo>
                  <a:pt x="0" y="0"/>
                </a:lnTo>
                <a:lnTo>
                  <a:pt x="0" y="7451214"/>
                </a:lnTo>
                <a:lnTo>
                  <a:pt x="8411904" y="7451214"/>
                </a:lnTo>
                <a:lnTo>
                  <a:pt x="841190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074956" y="1678978"/>
            <a:ext cx="5749577" cy="2543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536"/>
              </a:lnSpc>
              <a:spcBef>
                <a:spcPct val="0"/>
              </a:spcBef>
            </a:pPr>
            <a:r>
              <a:rPr lang="en-US" sz="7947">
                <a:solidFill>
                  <a:srgbClr val="1A1A1A"/>
                </a:solidFill>
                <a:latin typeface="Codec Pro"/>
                <a:ea typeface="Codec Pro"/>
                <a:cs typeface="Codec Pro"/>
                <a:sym typeface="Codec Pro"/>
              </a:rPr>
              <a:t>PROGRAM TIMELINE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074956" y="4215070"/>
            <a:ext cx="5010322" cy="4442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4591" indent="-227296" lvl="1">
              <a:lnSpc>
                <a:spcPts val="2947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105">
                <a:solidFill>
                  <a:srgbClr val="11100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Q1 (Jul–Sep 2025)</a:t>
            </a:r>
            <a:r>
              <a:rPr lang="en-US" sz="2105">
                <a:solidFill>
                  <a:srgbClr val="11100E"/>
                </a:solidFill>
                <a:latin typeface="Montserrat"/>
                <a:ea typeface="Montserrat"/>
                <a:cs typeface="Montserrat"/>
                <a:sym typeface="Montserrat"/>
              </a:rPr>
              <a:t>: Tut</a:t>
            </a:r>
            <a:r>
              <a:rPr lang="en-US" sz="2105">
                <a:solidFill>
                  <a:srgbClr val="11100E"/>
                </a:solidFill>
                <a:latin typeface="Montserrat"/>
                <a:ea typeface="Montserrat"/>
                <a:cs typeface="Montserrat"/>
                <a:sym typeface="Montserrat"/>
              </a:rPr>
              <a:t>oring launch, fall tournament, uniforms distributed</a:t>
            </a:r>
          </a:p>
          <a:p>
            <a:pPr algn="l" marL="454591" indent="-227296" lvl="1">
              <a:lnSpc>
                <a:spcPts val="2947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105">
                <a:solidFill>
                  <a:srgbClr val="11100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Q2 (Oct–Dec 2025):</a:t>
            </a:r>
            <a:r>
              <a:rPr lang="en-US" sz="2105">
                <a:solidFill>
                  <a:srgbClr val="11100E"/>
                </a:solidFill>
                <a:latin typeface="Montserrat"/>
                <a:ea typeface="Montserrat"/>
                <a:cs typeface="Montserrat"/>
                <a:sym typeface="Montserrat"/>
              </a:rPr>
              <a:t> Guest coaching clinic, mentoring continues</a:t>
            </a:r>
          </a:p>
          <a:p>
            <a:pPr algn="l" marL="454591" indent="-227296" lvl="1">
              <a:lnSpc>
                <a:spcPts val="2947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105">
                <a:solidFill>
                  <a:srgbClr val="11100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Q3 (Jan–Mar 2026)</a:t>
            </a:r>
            <a:r>
              <a:rPr lang="en-US" sz="2105">
                <a:solidFill>
                  <a:srgbClr val="11100E"/>
                </a:solidFill>
                <a:latin typeface="Montserrat"/>
                <a:ea typeface="Montserrat"/>
                <a:cs typeface="Montserrat"/>
                <a:sym typeface="Montserrat"/>
              </a:rPr>
              <a:t>: Spring tournament, 3rd workshop</a:t>
            </a:r>
          </a:p>
          <a:p>
            <a:pPr algn="l" marL="454591" indent="-227296" lvl="1">
              <a:lnSpc>
                <a:spcPts val="2947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105">
                <a:solidFill>
                  <a:srgbClr val="11100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Q4 (Apr–Jun 2026)</a:t>
            </a:r>
            <a:r>
              <a:rPr lang="en-US" sz="2105">
                <a:solidFill>
                  <a:srgbClr val="11100E"/>
                </a:solidFill>
                <a:latin typeface="Montserrat"/>
                <a:ea typeface="Montserrat"/>
                <a:cs typeface="Montserrat"/>
                <a:sym typeface="Montserrat"/>
              </a:rPr>
              <a:t>: Endline fitness test, SEL wrap-up, final reports</a:t>
            </a:r>
          </a:p>
          <a:p>
            <a:pPr algn="l">
              <a:lnSpc>
                <a:spcPts val="2947"/>
              </a:lnSpc>
              <a:spcBef>
                <a:spcPct val="0"/>
              </a:spcBef>
            </a:pP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7784825" y="1025292"/>
            <a:ext cx="7891709" cy="933012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318195" y="6207257"/>
            <a:ext cx="9856051" cy="8730429"/>
          </a:xfrm>
          <a:custGeom>
            <a:avLst/>
            <a:gdLst/>
            <a:ahLst/>
            <a:cxnLst/>
            <a:rect r="r" b="b" t="t" l="l"/>
            <a:pathLst>
              <a:path h="8730429" w="9856051">
                <a:moveTo>
                  <a:pt x="0" y="0"/>
                </a:moveTo>
                <a:lnTo>
                  <a:pt x="9856050" y="0"/>
                </a:lnTo>
                <a:lnTo>
                  <a:pt x="9856050" y="8730429"/>
                </a:lnTo>
                <a:lnTo>
                  <a:pt x="0" y="87304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928025" y="-3336515"/>
            <a:ext cx="9856051" cy="8730429"/>
          </a:xfrm>
          <a:custGeom>
            <a:avLst/>
            <a:gdLst/>
            <a:ahLst/>
            <a:cxnLst/>
            <a:rect r="r" b="b" t="t" l="l"/>
            <a:pathLst>
              <a:path h="8730429" w="9856051">
                <a:moveTo>
                  <a:pt x="0" y="0"/>
                </a:moveTo>
                <a:lnTo>
                  <a:pt x="9856050" y="0"/>
                </a:lnTo>
                <a:lnTo>
                  <a:pt x="9856050" y="8730430"/>
                </a:lnTo>
                <a:lnTo>
                  <a:pt x="0" y="87304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56537" y="1084990"/>
            <a:ext cx="16230600" cy="8229600"/>
            <a:chOff x="0" y="0"/>
            <a:chExt cx="4274726" cy="216746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000000">
                <a:alpha val="56863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4274726" cy="21865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587721" y="1393186"/>
            <a:ext cx="9730473" cy="1155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210"/>
              </a:lnSpc>
              <a:spcBef>
                <a:spcPct val="0"/>
              </a:spcBef>
            </a:pPr>
            <a:r>
              <a:rPr lang="en-US" sz="6841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EXPECTED OUTCOMES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87721" y="3392273"/>
            <a:ext cx="4919073" cy="1229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4222" indent="-192111" lvl="1">
              <a:lnSpc>
                <a:spcPts val="2491"/>
              </a:lnSpc>
              <a:buFont typeface="Arial"/>
              <a:buChar char="•"/>
            </a:pPr>
            <a:r>
              <a:rPr lang="en-US" sz="177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70% of participants → measurable academic gains</a:t>
            </a:r>
          </a:p>
          <a:p>
            <a:pPr algn="l" marL="384222" indent="-192111" lvl="1">
              <a:lnSpc>
                <a:spcPts val="2491"/>
              </a:lnSpc>
              <a:buFont typeface="Arial"/>
              <a:buChar char="•"/>
            </a:pPr>
            <a:r>
              <a:rPr lang="en-US" sz="177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90% → improved athletic skills/conditioning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343212" y="3420848"/>
            <a:ext cx="49807" cy="1200529"/>
            <a:chOff x="0" y="0"/>
            <a:chExt cx="13118" cy="31618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118" cy="316189"/>
            </a:xfrm>
            <a:custGeom>
              <a:avLst/>
              <a:gdLst/>
              <a:ahLst/>
              <a:cxnLst/>
              <a:rect r="r" b="b" t="t" l="l"/>
              <a:pathLst>
                <a:path h="316189" w="13118">
                  <a:moveTo>
                    <a:pt x="0" y="0"/>
                  </a:moveTo>
                  <a:lnTo>
                    <a:pt x="13118" y="0"/>
                  </a:lnTo>
                  <a:lnTo>
                    <a:pt x="13118" y="316189"/>
                  </a:lnTo>
                  <a:lnTo>
                    <a:pt x="0" y="31618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9050"/>
              <a:ext cx="13118" cy="3352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587721" y="5365340"/>
            <a:ext cx="4919073" cy="1229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4222" indent="-192111" lvl="1">
              <a:lnSpc>
                <a:spcPts val="2491"/>
              </a:lnSpc>
              <a:buFont typeface="Arial"/>
              <a:buChar char="•"/>
            </a:pPr>
            <a:r>
              <a:rPr lang="en-US" sz="177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80% → stronger teamwork, confidence, SEL growth</a:t>
            </a:r>
          </a:p>
          <a:p>
            <a:pPr algn="l" marL="384222" indent="-192111" lvl="1">
              <a:lnSpc>
                <a:spcPts val="2491"/>
              </a:lnSpc>
              <a:buFont typeface="Arial"/>
              <a:buChar char="•"/>
            </a:pPr>
            <a:r>
              <a:rPr lang="en-US" sz="177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100% → fully equipped with uniforms, meals, transport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368115" y="5393915"/>
            <a:ext cx="49807" cy="1200529"/>
            <a:chOff x="0" y="0"/>
            <a:chExt cx="13118" cy="31618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3118" cy="316189"/>
            </a:xfrm>
            <a:custGeom>
              <a:avLst/>
              <a:gdLst/>
              <a:ahLst/>
              <a:cxnLst/>
              <a:rect r="r" b="b" t="t" l="l"/>
              <a:pathLst>
                <a:path h="316189" w="13118">
                  <a:moveTo>
                    <a:pt x="0" y="0"/>
                  </a:moveTo>
                  <a:lnTo>
                    <a:pt x="13118" y="0"/>
                  </a:lnTo>
                  <a:lnTo>
                    <a:pt x="13118" y="316189"/>
                  </a:lnTo>
                  <a:lnTo>
                    <a:pt x="0" y="31618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13118" cy="3352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pic>
        <p:nvPicPr>
          <p:cNvPr name="Picture 17" id="17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5952227" y="2334603"/>
            <a:ext cx="10731935" cy="689380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0"/>
            <a:ext cx="4513686" cy="11241465"/>
          </a:xfrm>
          <a:custGeom>
            <a:avLst/>
            <a:gdLst/>
            <a:ahLst/>
            <a:cxnLst/>
            <a:rect r="r" b="b" t="t" l="l"/>
            <a:pathLst>
              <a:path h="11241465" w="4513686">
                <a:moveTo>
                  <a:pt x="0" y="0"/>
                </a:moveTo>
                <a:lnTo>
                  <a:pt x="4513686" y="0"/>
                </a:lnTo>
                <a:lnTo>
                  <a:pt x="4513686" y="11241465"/>
                </a:lnTo>
                <a:lnTo>
                  <a:pt x="0" y="11241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8491" t="0" r="-16462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611408" y="9646093"/>
            <a:ext cx="8321306" cy="1057828"/>
            <a:chOff x="0" y="0"/>
            <a:chExt cx="2191620" cy="27860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91620" cy="278605"/>
            </a:xfrm>
            <a:custGeom>
              <a:avLst/>
              <a:gdLst/>
              <a:ahLst/>
              <a:cxnLst/>
              <a:rect r="r" b="b" t="t" l="l"/>
              <a:pathLst>
                <a:path h="278605" w="2191620">
                  <a:moveTo>
                    <a:pt x="0" y="0"/>
                  </a:moveTo>
                  <a:lnTo>
                    <a:pt x="2191620" y="0"/>
                  </a:lnTo>
                  <a:lnTo>
                    <a:pt x="2191620" y="278605"/>
                  </a:lnTo>
                  <a:lnTo>
                    <a:pt x="0" y="278605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2191620" cy="2976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  <a:r>
                <a:rPr lang="en-US" sz="2199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01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5753522" y="863225"/>
            <a:ext cx="7151036" cy="2543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536"/>
              </a:lnSpc>
              <a:spcBef>
                <a:spcPct val="0"/>
              </a:spcBef>
            </a:pPr>
            <a:r>
              <a:rPr lang="en-US" b="true" sz="7947">
                <a:solidFill>
                  <a:srgbClr val="1A1A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STAFFING PLAN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854130" y="3194928"/>
            <a:ext cx="1292147" cy="1292147"/>
          </a:xfrm>
          <a:custGeom>
            <a:avLst/>
            <a:gdLst/>
            <a:ahLst/>
            <a:cxnLst/>
            <a:rect r="r" b="b" t="t" l="l"/>
            <a:pathLst>
              <a:path h="1292147" w="1292147">
                <a:moveTo>
                  <a:pt x="0" y="0"/>
                </a:moveTo>
                <a:lnTo>
                  <a:pt x="1292146" y="0"/>
                </a:lnTo>
                <a:lnTo>
                  <a:pt x="1292146" y="1292146"/>
                </a:lnTo>
                <a:lnTo>
                  <a:pt x="0" y="12921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772318" y="5896628"/>
            <a:ext cx="1292147" cy="1292147"/>
          </a:xfrm>
          <a:custGeom>
            <a:avLst/>
            <a:gdLst/>
            <a:ahLst/>
            <a:cxnLst/>
            <a:rect r="r" b="b" t="t" l="l"/>
            <a:pathLst>
              <a:path h="1292147" w="1292147">
                <a:moveTo>
                  <a:pt x="0" y="0"/>
                </a:moveTo>
                <a:lnTo>
                  <a:pt x="1292147" y="0"/>
                </a:lnTo>
                <a:lnTo>
                  <a:pt x="1292147" y="1292147"/>
                </a:lnTo>
                <a:lnTo>
                  <a:pt x="0" y="12921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886187" y="5896628"/>
            <a:ext cx="1292147" cy="1292147"/>
          </a:xfrm>
          <a:custGeom>
            <a:avLst/>
            <a:gdLst/>
            <a:ahLst/>
            <a:cxnLst/>
            <a:rect r="r" b="b" t="t" l="l"/>
            <a:pathLst>
              <a:path h="1292147" w="1292147">
                <a:moveTo>
                  <a:pt x="0" y="0"/>
                </a:moveTo>
                <a:lnTo>
                  <a:pt x="1292147" y="0"/>
                </a:lnTo>
                <a:lnTo>
                  <a:pt x="1292147" y="1292147"/>
                </a:lnTo>
                <a:lnTo>
                  <a:pt x="0" y="12921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124861" y="5896628"/>
            <a:ext cx="1292147" cy="1292147"/>
          </a:xfrm>
          <a:custGeom>
            <a:avLst/>
            <a:gdLst/>
            <a:ahLst/>
            <a:cxnLst/>
            <a:rect r="r" b="b" t="t" l="l"/>
            <a:pathLst>
              <a:path h="1292147" w="1292147">
                <a:moveTo>
                  <a:pt x="0" y="0"/>
                </a:moveTo>
                <a:lnTo>
                  <a:pt x="1292146" y="0"/>
                </a:lnTo>
                <a:lnTo>
                  <a:pt x="1292146" y="1292147"/>
                </a:lnTo>
                <a:lnTo>
                  <a:pt x="0" y="12921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268284" y="5912509"/>
            <a:ext cx="1292147" cy="1292147"/>
          </a:xfrm>
          <a:custGeom>
            <a:avLst/>
            <a:gdLst/>
            <a:ahLst/>
            <a:cxnLst/>
            <a:rect r="r" b="b" t="t" l="l"/>
            <a:pathLst>
              <a:path h="1292147" w="1292147">
                <a:moveTo>
                  <a:pt x="0" y="0"/>
                </a:moveTo>
                <a:lnTo>
                  <a:pt x="1292147" y="0"/>
                </a:lnTo>
                <a:lnTo>
                  <a:pt x="1292147" y="1292147"/>
                </a:lnTo>
                <a:lnTo>
                  <a:pt x="0" y="12921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611733" y="5896628"/>
            <a:ext cx="1292147" cy="1292147"/>
          </a:xfrm>
          <a:custGeom>
            <a:avLst/>
            <a:gdLst/>
            <a:ahLst/>
            <a:cxnLst/>
            <a:rect r="r" b="b" t="t" l="l"/>
            <a:pathLst>
              <a:path h="1292147" w="1292147">
                <a:moveTo>
                  <a:pt x="0" y="0"/>
                </a:moveTo>
                <a:lnTo>
                  <a:pt x="1292146" y="0"/>
                </a:lnTo>
                <a:lnTo>
                  <a:pt x="1292146" y="1292147"/>
                </a:lnTo>
                <a:lnTo>
                  <a:pt x="0" y="12921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131245" y="3463550"/>
            <a:ext cx="737916" cy="754901"/>
          </a:xfrm>
          <a:custGeom>
            <a:avLst/>
            <a:gdLst/>
            <a:ahLst/>
            <a:cxnLst/>
            <a:rect r="r" b="b" t="t" l="l"/>
            <a:pathLst>
              <a:path h="754901" w="737916">
                <a:moveTo>
                  <a:pt x="0" y="0"/>
                </a:moveTo>
                <a:lnTo>
                  <a:pt x="737916" y="0"/>
                </a:lnTo>
                <a:lnTo>
                  <a:pt x="737916" y="754901"/>
                </a:lnTo>
                <a:lnTo>
                  <a:pt x="0" y="7549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7034218" y="6179149"/>
            <a:ext cx="768347" cy="754901"/>
          </a:xfrm>
          <a:custGeom>
            <a:avLst/>
            <a:gdLst/>
            <a:ahLst/>
            <a:cxnLst/>
            <a:rect r="r" b="b" t="t" l="l"/>
            <a:pathLst>
              <a:path h="754901" w="768347">
                <a:moveTo>
                  <a:pt x="0" y="0"/>
                </a:moveTo>
                <a:lnTo>
                  <a:pt x="768347" y="0"/>
                </a:lnTo>
                <a:lnTo>
                  <a:pt x="768347" y="754901"/>
                </a:lnTo>
                <a:lnTo>
                  <a:pt x="0" y="75490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087736" y="6227256"/>
            <a:ext cx="889049" cy="706794"/>
          </a:xfrm>
          <a:custGeom>
            <a:avLst/>
            <a:gdLst/>
            <a:ahLst/>
            <a:cxnLst/>
            <a:rect r="r" b="b" t="t" l="l"/>
            <a:pathLst>
              <a:path h="706794" w="889049">
                <a:moveTo>
                  <a:pt x="0" y="0"/>
                </a:moveTo>
                <a:lnTo>
                  <a:pt x="889049" y="0"/>
                </a:lnTo>
                <a:lnTo>
                  <a:pt x="889049" y="706794"/>
                </a:lnTo>
                <a:lnTo>
                  <a:pt x="0" y="70679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07059" y="6203203"/>
            <a:ext cx="721874" cy="754901"/>
          </a:xfrm>
          <a:custGeom>
            <a:avLst/>
            <a:gdLst/>
            <a:ahLst/>
            <a:cxnLst/>
            <a:rect r="r" b="b" t="t" l="l"/>
            <a:pathLst>
              <a:path h="754901" w="721874">
                <a:moveTo>
                  <a:pt x="0" y="0"/>
                </a:moveTo>
                <a:lnTo>
                  <a:pt x="721874" y="0"/>
                </a:lnTo>
                <a:lnTo>
                  <a:pt x="721874" y="754901"/>
                </a:lnTo>
                <a:lnTo>
                  <a:pt x="0" y="75490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560969" y="6165251"/>
            <a:ext cx="706776" cy="754901"/>
          </a:xfrm>
          <a:custGeom>
            <a:avLst/>
            <a:gdLst/>
            <a:ahLst/>
            <a:cxnLst/>
            <a:rect r="r" b="b" t="t" l="l"/>
            <a:pathLst>
              <a:path h="754901" w="706776">
                <a:moveTo>
                  <a:pt x="0" y="0"/>
                </a:moveTo>
                <a:lnTo>
                  <a:pt x="706776" y="0"/>
                </a:lnTo>
                <a:lnTo>
                  <a:pt x="706776" y="754901"/>
                </a:lnTo>
                <a:lnTo>
                  <a:pt x="0" y="75490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5893911" y="6165251"/>
            <a:ext cx="754901" cy="754901"/>
          </a:xfrm>
          <a:custGeom>
            <a:avLst/>
            <a:gdLst/>
            <a:ahLst/>
            <a:cxnLst/>
            <a:rect r="r" b="b" t="t" l="l"/>
            <a:pathLst>
              <a:path h="754901" w="754901">
                <a:moveTo>
                  <a:pt x="0" y="0"/>
                </a:moveTo>
                <a:lnTo>
                  <a:pt x="754901" y="0"/>
                </a:lnTo>
                <a:lnTo>
                  <a:pt x="754901" y="754901"/>
                </a:lnTo>
                <a:lnTo>
                  <a:pt x="0" y="75490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0490404" y="4628889"/>
            <a:ext cx="2019598" cy="257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37"/>
              </a:lnSpc>
              <a:spcBef>
                <a:spcPct val="0"/>
              </a:spcBef>
            </a:pPr>
            <a:r>
              <a:rPr lang="en-US" b="true" sz="1697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Project Director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486980" y="7330589"/>
            <a:ext cx="2019598" cy="515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37"/>
              </a:lnSpc>
              <a:spcBef>
                <a:spcPct val="0"/>
              </a:spcBef>
            </a:pPr>
            <a:r>
              <a:rPr lang="en-US" b="true" sz="1697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Academic Coordinator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522461" y="7329326"/>
            <a:ext cx="2019598" cy="257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37"/>
              </a:lnSpc>
              <a:spcBef>
                <a:spcPct val="0"/>
              </a:spcBef>
            </a:pPr>
            <a:r>
              <a:rPr lang="en-US" b="true" sz="1697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 Coaches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542060" y="5023251"/>
            <a:ext cx="1916287" cy="429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0"/>
              </a:lnSpc>
            </a:pPr>
            <a:r>
              <a:rPr lang="en-US" sz="1250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Leadership &amp; compliance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486980" y="7969818"/>
            <a:ext cx="1916287" cy="2081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0"/>
              </a:lnSpc>
            </a:pPr>
            <a:r>
              <a:rPr lang="en-US" sz="1250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Tutoring &amp; workshops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625772" y="7723688"/>
            <a:ext cx="1916287" cy="2081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0"/>
              </a:lnSpc>
            </a:pPr>
            <a:r>
              <a:rPr lang="en-US" sz="1250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Practices, tournaments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761135" y="7329326"/>
            <a:ext cx="2019598" cy="257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37"/>
              </a:lnSpc>
              <a:spcBef>
                <a:spcPct val="0"/>
              </a:spcBef>
            </a:pPr>
            <a:r>
              <a:rPr lang="en-US" b="true" sz="1697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SEL Facilitator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864446" y="7723688"/>
            <a:ext cx="1916287" cy="429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0"/>
              </a:lnSpc>
            </a:pPr>
            <a:r>
              <a:rPr lang="en-US" sz="1250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Reflection circles &amp; mentoring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904558" y="7345207"/>
            <a:ext cx="2019598" cy="515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37"/>
              </a:lnSpc>
              <a:spcBef>
                <a:spcPct val="0"/>
              </a:spcBef>
            </a:pPr>
            <a:r>
              <a:rPr lang="en-US" b="true" sz="1697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Data &amp; Evaluation Coordinator 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3007869" y="7944553"/>
            <a:ext cx="1916287" cy="2081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0"/>
              </a:lnSpc>
            </a:pPr>
            <a:r>
              <a:rPr lang="en-US" sz="1250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Tracks progress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5248007" y="7329326"/>
            <a:ext cx="2019598" cy="257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37"/>
              </a:lnSpc>
              <a:spcBef>
                <a:spcPct val="0"/>
              </a:spcBef>
            </a:pPr>
            <a:r>
              <a:rPr lang="en-US" b="true" sz="1697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Mentorship Lead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5351318" y="7764833"/>
            <a:ext cx="1916287" cy="429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0"/>
              </a:lnSpc>
            </a:pPr>
            <a:r>
              <a:rPr lang="en-US" sz="1250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Alumni mentor program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892540" y="5921785"/>
            <a:ext cx="9856051" cy="8730429"/>
          </a:xfrm>
          <a:custGeom>
            <a:avLst/>
            <a:gdLst/>
            <a:ahLst/>
            <a:cxnLst/>
            <a:rect r="r" b="b" t="t" l="l"/>
            <a:pathLst>
              <a:path h="8730429" w="9856051">
                <a:moveTo>
                  <a:pt x="0" y="0"/>
                </a:moveTo>
                <a:lnTo>
                  <a:pt x="9856051" y="0"/>
                </a:lnTo>
                <a:lnTo>
                  <a:pt x="9856051" y="8730430"/>
                </a:lnTo>
                <a:lnTo>
                  <a:pt x="0" y="87304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942978" y="-5944141"/>
            <a:ext cx="11239421" cy="9955810"/>
          </a:xfrm>
          <a:custGeom>
            <a:avLst/>
            <a:gdLst/>
            <a:ahLst/>
            <a:cxnLst/>
            <a:rect r="r" b="b" t="t" l="l"/>
            <a:pathLst>
              <a:path h="9955810" w="11239421">
                <a:moveTo>
                  <a:pt x="0" y="0"/>
                </a:moveTo>
                <a:lnTo>
                  <a:pt x="11239421" y="0"/>
                </a:lnTo>
                <a:lnTo>
                  <a:pt x="11239421" y="9955811"/>
                </a:lnTo>
                <a:lnTo>
                  <a:pt x="0" y="99558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344541" y="5975700"/>
            <a:ext cx="3498469" cy="535153"/>
            <a:chOff x="0" y="0"/>
            <a:chExt cx="921407" cy="14094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1408" cy="140946"/>
            </a:xfrm>
            <a:custGeom>
              <a:avLst/>
              <a:gdLst/>
              <a:ahLst/>
              <a:cxnLst/>
              <a:rect r="r" b="b" t="t" l="l"/>
              <a:pathLst>
                <a:path h="140946" w="921408">
                  <a:moveTo>
                    <a:pt x="0" y="0"/>
                  </a:moveTo>
                  <a:lnTo>
                    <a:pt x="921408" y="0"/>
                  </a:lnTo>
                  <a:lnTo>
                    <a:pt x="921408" y="140946"/>
                  </a:lnTo>
                  <a:lnTo>
                    <a:pt x="0" y="140946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19050"/>
              <a:ext cx="921407" cy="1599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  <a:r>
                <a:rPr lang="en-US" b="true" sz="2199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Methods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3869956" y="2920152"/>
            <a:ext cx="10548087" cy="518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331"/>
              </a:lnSpc>
            </a:pPr>
            <a:r>
              <a:rPr lang="en-US" sz="2887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Domains &amp; Indicators: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532246" y="1864952"/>
            <a:ext cx="7179642" cy="1017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7267"/>
              </a:lnSpc>
              <a:spcBef>
                <a:spcPct val="0"/>
              </a:spcBef>
            </a:pPr>
            <a:r>
              <a:rPr lang="en-US" sz="6056">
                <a:solidFill>
                  <a:srgbClr val="1A1A1A"/>
                </a:solidFill>
                <a:latin typeface="Codec Pro"/>
                <a:ea typeface="Codec Pro"/>
                <a:cs typeface="Codec Pro"/>
                <a:sym typeface="Codec Pro"/>
              </a:rPr>
              <a:t>EVALUATION PLAN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44541" y="6594609"/>
            <a:ext cx="3498469" cy="683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6"/>
              </a:lnSpc>
            </a:pPr>
            <a:r>
              <a:rPr lang="en-US" sz="1968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Report cards, surveys, focus groups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7394071" y="5975700"/>
            <a:ext cx="3498469" cy="535153"/>
            <a:chOff x="0" y="0"/>
            <a:chExt cx="921407" cy="14094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21408" cy="140946"/>
            </a:xfrm>
            <a:custGeom>
              <a:avLst/>
              <a:gdLst/>
              <a:ahLst/>
              <a:cxnLst/>
              <a:rect r="r" b="b" t="t" l="l"/>
              <a:pathLst>
                <a:path h="140946" w="921408">
                  <a:moveTo>
                    <a:pt x="0" y="0"/>
                  </a:moveTo>
                  <a:lnTo>
                    <a:pt x="921408" y="0"/>
                  </a:lnTo>
                  <a:lnTo>
                    <a:pt x="921408" y="140946"/>
                  </a:lnTo>
                  <a:lnTo>
                    <a:pt x="0" y="140946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9050"/>
              <a:ext cx="921407" cy="1599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  <a:r>
                <a:rPr lang="en-US" b="true" sz="2199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Frequency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7394071" y="6594609"/>
            <a:ext cx="3498469" cy="335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6"/>
              </a:lnSpc>
            </a:pPr>
            <a:r>
              <a:rPr lang="en-US" sz="1968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Baseline, mid-year, endline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1444990" y="5975700"/>
            <a:ext cx="3498469" cy="535153"/>
            <a:chOff x="0" y="0"/>
            <a:chExt cx="921407" cy="14094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21408" cy="140946"/>
            </a:xfrm>
            <a:custGeom>
              <a:avLst/>
              <a:gdLst/>
              <a:ahLst/>
              <a:cxnLst/>
              <a:rect r="r" b="b" t="t" l="l"/>
              <a:pathLst>
                <a:path h="140946" w="921408">
                  <a:moveTo>
                    <a:pt x="0" y="0"/>
                  </a:moveTo>
                  <a:lnTo>
                    <a:pt x="921408" y="0"/>
                  </a:lnTo>
                  <a:lnTo>
                    <a:pt x="921408" y="140946"/>
                  </a:lnTo>
                  <a:lnTo>
                    <a:pt x="0" y="140946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921407" cy="1599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  <a:r>
                <a:rPr lang="en-US" b="true" sz="2199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Responsible Staff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11444990" y="6594609"/>
            <a:ext cx="3498469" cy="10313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6"/>
              </a:lnSpc>
            </a:pPr>
            <a:r>
              <a:rPr lang="en-US" sz="1968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Academic Coordinator, Coaches, Data &amp; Evaluation Coordinator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869956" y="3638811"/>
            <a:ext cx="13625107" cy="1834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0431" indent="-265216" lvl="1">
              <a:lnSpc>
                <a:spcPts val="3685"/>
              </a:lnSpc>
              <a:buFont typeface="Arial"/>
              <a:buChar char="•"/>
            </a:pPr>
            <a:r>
              <a:rPr lang="en-US" b="true" sz="2456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Academics </a:t>
            </a:r>
            <a:r>
              <a:rPr lang="en-US" sz="245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→ GPA change, tutoring attendance, homework completion</a:t>
            </a:r>
          </a:p>
          <a:p>
            <a:pPr algn="l" marL="530431" indent="-265216" lvl="1">
              <a:lnSpc>
                <a:spcPts val="3685"/>
              </a:lnSpc>
              <a:buFont typeface="Arial"/>
              <a:buChar char="•"/>
            </a:pPr>
            <a:r>
              <a:rPr lang="en-US" b="true" sz="2456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Athletics </a:t>
            </a:r>
            <a:r>
              <a:rPr lang="en-US" sz="245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→ Practice/tournament attendance, fitness assessments</a:t>
            </a:r>
          </a:p>
          <a:p>
            <a:pPr algn="l" marL="530431" indent="-265216" lvl="1">
              <a:lnSpc>
                <a:spcPts val="3685"/>
              </a:lnSpc>
              <a:buFont typeface="Arial"/>
              <a:buChar char="•"/>
            </a:pPr>
            <a:r>
              <a:rPr lang="en-US" b="true" sz="2456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SEL </a:t>
            </a:r>
            <a:r>
              <a:rPr lang="en-US" sz="245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→ Surveys (Hello Insight), peer reflections</a:t>
            </a:r>
          </a:p>
          <a:p>
            <a:pPr algn="l">
              <a:lnSpc>
                <a:spcPts val="3685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318195" y="6207257"/>
            <a:ext cx="9856051" cy="8730429"/>
          </a:xfrm>
          <a:custGeom>
            <a:avLst/>
            <a:gdLst/>
            <a:ahLst/>
            <a:cxnLst/>
            <a:rect r="r" b="b" t="t" l="l"/>
            <a:pathLst>
              <a:path h="8730429" w="9856051">
                <a:moveTo>
                  <a:pt x="0" y="0"/>
                </a:moveTo>
                <a:lnTo>
                  <a:pt x="9856050" y="0"/>
                </a:lnTo>
                <a:lnTo>
                  <a:pt x="9856050" y="8730429"/>
                </a:lnTo>
                <a:lnTo>
                  <a:pt x="0" y="87304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928025" y="-3336515"/>
            <a:ext cx="9856051" cy="8730429"/>
          </a:xfrm>
          <a:custGeom>
            <a:avLst/>
            <a:gdLst/>
            <a:ahLst/>
            <a:cxnLst/>
            <a:rect r="r" b="b" t="t" l="l"/>
            <a:pathLst>
              <a:path h="8730429" w="9856051">
                <a:moveTo>
                  <a:pt x="0" y="0"/>
                </a:moveTo>
                <a:lnTo>
                  <a:pt x="9856050" y="0"/>
                </a:lnTo>
                <a:lnTo>
                  <a:pt x="9856050" y="8730430"/>
                </a:lnTo>
                <a:lnTo>
                  <a:pt x="0" y="87304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56537" y="1084990"/>
            <a:ext cx="16230600" cy="8229600"/>
            <a:chOff x="0" y="0"/>
            <a:chExt cx="4274726" cy="216746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000000">
                <a:alpha val="56863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4274726" cy="21865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587721" y="1393186"/>
            <a:ext cx="8330467" cy="1155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210"/>
              </a:lnSpc>
              <a:spcBef>
                <a:spcPct val="0"/>
              </a:spcBef>
            </a:pPr>
            <a:r>
              <a:rPr lang="en-US" sz="6841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BUDGET SUMMARY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87721" y="3363698"/>
            <a:ext cx="7556279" cy="28580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0211" indent="-295106" lvl="1">
              <a:lnSpc>
                <a:spcPts val="3827"/>
              </a:lnSpc>
              <a:buFont typeface="Arial"/>
              <a:buChar char="•"/>
            </a:pPr>
            <a:r>
              <a:rPr lang="en-US" sz="2733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Personnel: Project Director ($5,500 + other staff)</a:t>
            </a:r>
          </a:p>
          <a:p>
            <a:pPr algn="l" marL="590211" indent="-295106" lvl="1">
              <a:lnSpc>
                <a:spcPts val="3827"/>
              </a:lnSpc>
              <a:buFont typeface="Arial"/>
              <a:buChar char="•"/>
            </a:pPr>
            <a:r>
              <a:rPr lang="en-US" sz="2733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Transport Stipends: $1,000</a:t>
            </a:r>
          </a:p>
          <a:p>
            <a:pPr algn="l" marL="590211" indent="-295106" lvl="1">
              <a:lnSpc>
                <a:spcPts val="3827"/>
              </a:lnSpc>
              <a:buFont typeface="Arial"/>
              <a:buChar char="•"/>
            </a:pPr>
            <a:r>
              <a:rPr lang="en-US" sz="2733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Uniform Kits: $6,000</a:t>
            </a:r>
          </a:p>
          <a:p>
            <a:pPr algn="l" marL="590211" indent="-295106" lvl="1">
              <a:lnSpc>
                <a:spcPts val="3827"/>
              </a:lnSpc>
              <a:buFont typeface="Arial"/>
              <a:buChar char="•"/>
            </a:pPr>
            <a:r>
              <a:rPr lang="en-US" sz="2733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Shared Sports Gear: $2,000</a:t>
            </a:r>
          </a:p>
          <a:p>
            <a:pPr algn="l" marL="590211" indent="-295106" lvl="1">
              <a:lnSpc>
                <a:spcPts val="3827"/>
              </a:lnSpc>
              <a:buFont typeface="Arial"/>
              <a:buChar char="•"/>
            </a:pPr>
            <a:r>
              <a:rPr lang="en-US" sz="2733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Meals &amp; Snacks: [in-kind contribution]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317487" y="3420848"/>
            <a:ext cx="75532" cy="2786409"/>
            <a:chOff x="0" y="0"/>
            <a:chExt cx="19893" cy="73386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893" cy="733869"/>
            </a:xfrm>
            <a:custGeom>
              <a:avLst/>
              <a:gdLst/>
              <a:ahLst/>
              <a:cxnLst/>
              <a:rect r="r" b="b" t="t" l="l"/>
              <a:pathLst>
                <a:path h="733869" w="19893">
                  <a:moveTo>
                    <a:pt x="0" y="0"/>
                  </a:moveTo>
                  <a:lnTo>
                    <a:pt x="19893" y="0"/>
                  </a:lnTo>
                  <a:lnTo>
                    <a:pt x="19893" y="733869"/>
                  </a:lnTo>
                  <a:lnTo>
                    <a:pt x="0" y="7338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9050"/>
              <a:ext cx="19893" cy="752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pic>
        <p:nvPicPr>
          <p:cNvPr name="Picture 13" id="13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8624278" y="2012365"/>
            <a:ext cx="8522664" cy="7606781"/>
          </a:xfrm>
          <a:prstGeom prst="rect">
            <a:avLst/>
          </a:prstGeom>
        </p:spPr>
      </p:pic>
      <p:sp>
        <p:nvSpPr>
          <p:cNvPr name="TextBox 14" id="14"/>
          <p:cNvSpPr txBox="true"/>
          <p:nvPr/>
        </p:nvSpPr>
        <p:spPr>
          <a:xfrm rot="0">
            <a:off x="11123616" y="2132102"/>
            <a:ext cx="2953145" cy="416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10"/>
              </a:lnSpc>
              <a:spcBef>
                <a:spcPct val="0"/>
              </a:spcBef>
            </a:pPr>
            <a:r>
              <a:rPr lang="en-US" sz="2425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CATEGORY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318195" y="6207257"/>
            <a:ext cx="9856051" cy="8730429"/>
          </a:xfrm>
          <a:custGeom>
            <a:avLst/>
            <a:gdLst/>
            <a:ahLst/>
            <a:cxnLst/>
            <a:rect r="r" b="b" t="t" l="l"/>
            <a:pathLst>
              <a:path h="8730429" w="9856051">
                <a:moveTo>
                  <a:pt x="0" y="0"/>
                </a:moveTo>
                <a:lnTo>
                  <a:pt x="9856050" y="0"/>
                </a:lnTo>
                <a:lnTo>
                  <a:pt x="9856050" y="8730429"/>
                </a:lnTo>
                <a:lnTo>
                  <a:pt x="0" y="87304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928025" y="-3336515"/>
            <a:ext cx="9856051" cy="8730429"/>
          </a:xfrm>
          <a:custGeom>
            <a:avLst/>
            <a:gdLst/>
            <a:ahLst/>
            <a:cxnLst/>
            <a:rect r="r" b="b" t="t" l="l"/>
            <a:pathLst>
              <a:path h="8730429" w="9856051">
                <a:moveTo>
                  <a:pt x="0" y="0"/>
                </a:moveTo>
                <a:lnTo>
                  <a:pt x="9856050" y="0"/>
                </a:lnTo>
                <a:lnTo>
                  <a:pt x="9856050" y="8730430"/>
                </a:lnTo>
                <a:lnTo>
                  <a:pt x="0" y="87304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56537" y="1084990"/>
            <a:ext cx="16230600" cy="8229600"/>
            <a:chOff x="0" y="0"/>
            <a:chExt cx="4274726" cy="216746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000000">
                <a:alpha val="56863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4274726" cy="21865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587721" y="1393186"/>
            <a:ext cx="8330467" cy="1155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210"/>
              </a:lnSpc>
              <a:spcBef>
                <a:spcPct val="0"/>
              </a:spcBef>
            </a:pPr>
            <a:r>
              <a:rPr lang="en-US" sz="6841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BUDGET SUMMARY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87721" y="3363698"/>
            <a:ext cx="7556279" cy="28580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0211" indent="-295106" lvl="1">
              <a:lnSpc>
                <a:spcPts val="3827"/>
              </a:lnSpc>
              <a:buFont typeface="Arial"/>
              <a:buChar char="•"/>
            </a:pPr>
            <a:r>
              <a:rPr lang="en-US" sz="2733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Personnel: Project Director ($5,500 + other staff)</a:t>
            </a:r>
          </a:p>
          <a:p>
            <a:pPr algn="l" marL="590211" indent="-295106" lvl="1">
              <a:lnSpc>
                <a:spcPts val="3827"/>
              </a:lnSpc>
              <a:buFont typeface="Arial"/>
              <a:buChar char="•"/>
            </a:pPr>
            <a:r>
              <a:rPr lang="en-US" sz="2733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Transport Stipends: $1,000</a:t>
            </a:r>
          </a:p>
          <a:p>
            <a:pPr algn="l" marL="590211" indent="-295106" lvl="1">
              <a:lnSpc>
                <a:spcPts val="3827"/>
              </a:lnSpc>
              <a:buFont typeface="Arial"/>
              <a:buChar char="•"/>
            </a:pPr>
            <a:r>
              <a:rPr lang="en-US" sz="2733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Uniform Kits: $6,000</a:t>
            </a:r>
          </a:p>
          <a:p>
            <a:pPr algn="l" marL="590211" indent="-295106" lvl="1">
              <a:lnSpc>
                <a:spcPts val="3827"/>
              </a:lnSpc>
              <a:buFont typeface="Arial"/>
              <a:buChar char="•"/>
            </a:pPr>
            <a:r>
              <a:rPr lang="en-US" sz="2733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Shared Sports Gear: $2,000</a:t>
            </a:r>
          </a:p>
          <a:p>
            <a:pPr algn="l" marL="590211" indent="-295106" lvl="1">
              <a:lnSpc>
                <a:spcPts val="3827"/>
              </a:lnSpc>
              <a:buFont typeface="Arial"/>
              <a:buChar char="•"/>
            </a:pPr>
            <a:r>
              <a:rPr lang="en-US" sz="2733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Meals &amp; Snacks: [in-kind contribution]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317487" y="3420848"/>
            <a:ext cx="75532" cy="2786409"/>
            <a:chOff x="0" y="0"/>
            <a:chExt cx="19893" cy="73386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893" cy="733869"/>
            </a:xfrm>
            <a:custGeom>
              <a:avLst/>
              <a:gdLst/>
              <a:ahLst/>
              <a:cxnLst/>
              <a:rect r="r" b="b" t="t" l="l"/>
              <a:pathLst>
                <a:path h="733869" w="19893">
                  <a:moveTo>
                    <a:pt x="0" y="0"/>
                  </a:moveTo>
                  <a:lnTo>
                    <a:pt x="19893" y="0"/>
                  </a:lnTo>
                  <a:lnTo>
                    <a:pt x="19893" y="733869"/>
                  </a:lnTo>
                  <a:lnTo>
                    <a:pt x="0" y="7338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9050"/>
              <a:ext cx="19893" cy="752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pic>
        <p:nvPicPr>
          <p:cNvPr name="Picture 13" id="13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7742514" y="1830910"/>
            <a:ext cx="11151874" cy="7752388"/>
          </a:xfrm>
          <a:prstGeom prst="rect">
            <a:avLst/>
          </a:prstGeom>
        </p:spPr>
      </p:pic>
      <p:sp>
        <p:nvSpPr>
          <p:cNvPr name="TextBox 14" id="14"/>
          <p:cNvSpPr txBox="true"/>
          <p:nvPr/>
        </p:nvSpPr>
        <p:spPr>
          <a:xfrm rot="0">
            <a:off x="11159703" y="1990099"/>
            <a:ext cx="3138467" cy="430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93"/>
              </a:lnSpc>
              <a:spcBef>
                <a:spcPct val="0"/>
              </a:spcBef>
            </a:pPr>
            <a:r>
              <a:rPr lang="en-US" sz="2577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SUB CATEGORY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80" t="-14215" r="0" b="-562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318195" y="6207257"/>
            <a:ext cx="9856051" cy="8730429"/>
          </a:xfrm>
          <a:custGeom>
            <a:avLst/>
            <a:gdLst/>
            <a:ahLst/>
            <a:cxnLst/>
            <a:rect r="r" b="b" t="t" l="l"/>
            <a:pathLst>
              <a:path h="8730429" w="9856051">
                <a:moveTo>
                  <a:pt x="0" y="0"/>
                </a:moveTo>
                <a:lnTo>
                  <a:pt x="9856050" y="0"/>
                </a:lnTo>
                <a:lnTo>
                  <a:pt x="9856050" y="8730429"/>
                </a:lnTo>
                <a:lnTo>
                  <a:pt x="0" y="87304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928025" y="-3336515"/>
            <a:ext cx="9856051" cy="8730429"/>
          </a:xfrm>
          <a:custGeom>
            <a:avLst/>
            <a:gdLst/>
            <a:ahLst/>
            <a:cxnLst/>
            <a:rect r="r" b="b" t="t" l="l"/>
            <a:pathLst>
              <a:path h="8730429" w="9856051">
                <a:moveTo>
                  <a:pt x="0" y="0"/>
                </a:moveTo>
                <a:lnTo>
                  <a:pt x="9856050" y="0"/>
                </a:lnTo>
                <a:lnTo>
                  <a:pt x="9856050" y="8730430"/>
                </a:lnTo>
                <a:lnTo>
                  <a:pt x="0" y="87304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56537" y="609516"/>
            <a:ext cx="16864565" cy="9312624"/>
            <a:chOff x="0" y="0"/>
            <a:chExt cx="4441696" cy="245270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441696" cy="2452708"/>
            </a:xfrm>
            <a:custGeom>
              <a:avLst/>
              <a:gdLst/>
              <a:ahLst/>
              <a:cxnLst/>
              <a:rect r="r" b="b" t="t" l="l"/>
              <a:pathLst>
                <a:path h="2452708" w="4441696">
                  <a:moveTo>
                    <a:pt x="0" y="0"/>
                  </a:moveTo>
                  <a:lnTo>
                    <a:pt x="4441696" y="0"/>
                  </a:lnTo>
                  <a:lnTo>
                    <a:pt x="4441696" y="2452708"/>
                  </a:lnTo>
                  <a:lnTo>
                    <a:pt x="0" y="2452708"/>
                  </a:lnTo>
                  <a:close/>
                </a:path>
              </a:pathLst>
            </a:custGeom>
            <a:solidFill>
              <a:srgbClr val="000000">
                <a:alpha val="56863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4441696" cy="24717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9758805" y="2098018"/>
            <a:ext cx="8373580" cy="8535404"/>
          </a:xfrm>
          <a:prstGeom prst="rect">
            <a:avLst/>
          </a:prstGeom>
        </p:spPr>
      </p:pic>
      <p:sp>
        <p:nvSpPr>
          <p:cNvPr name="Freeform 9" id="9"/>
          <p:cNvSpPr/>
          <p:nvPr/>
        </p:nvSpPr>
        <p:spPr>
          <a:xfrm flipH="false" flipV="false" rot="0">
            <a:off x="1028700" y="2809302"/>
            <a:ext cx="9441389" cy="5549825"/>
          </a:xfrm>
          <a:custGeom>
            <a:avLst/>
            <a:gdLst/>
            <a:ahLst/>
            <a:cxnLst/>
            <a:rect r="r" b="b" t="t" l="l"/>
            <a:pathLst>
              <a:path h="5549825" w="9441389">
                <a:moveTo>
                  <a:pt x="0" y="0"/>
                </a:moveTo>
                <a:lnTo>
                  <a:pt x="9441389" y="0"/>
                </a:lnTo>
                <a:lnTo>
                  <a:pt x="9441389" y="5549825"/>
                </a:lnTo>
                <a:lnTo>
                  <a:pt x="0" y="55498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466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587721" y="1393186"/>
            <a:ext cx="8330467" cy="1155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210"/>
              </a:lnSpc>
              <a:spcBef>
                <a:spcPct val="0"/>
              </a:spcBef>
            </a:pPr>
            <a:r>
              <a:rPr lang="en-US" sz="6841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BUDGET SUMMARY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726160" y="1551424"/>
            <a:ext cx="5440505" cy="5440505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36363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7021980" y="3128204"/>
            <a:ext cx="5440505" cy="5440505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363636">
                <a:alpha val="5098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5768687" y="-1502203"/>
            <a:ext cx="5440505" cy="5440505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363636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1337617" y="-3006405"/>
            <a:ext cx="5440505" cy="5440505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363636">
                <a:alpha val="5098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028700" y="1812956"/>
            <a:ext cx="11169831" cy="21253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3"/>
              </a:lnSpc>
            </a:pPr>
            <a:r>
              <a:rPr lang="en-US" b="true" sz="6661">
                <a:solidFill>
                  <a:srgbClr val="1A1A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WHY SUPPORT THIS PROJECT?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-1710840" y="9267917"/>
            <a:ext cx="5440505" cy="5440505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363636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710383" y="9040718"/>
            <a:ext cx="5440505" cy="5440505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363636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-4935787" y="6611984"/>
            <a:ext cx="5440505" cy="5440505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363636">
                <a:alpha val="5098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009412" y="4195476"/>
            <a:ext cx="11478903" cy="26578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13356" indent="-306678" lvl="1">
              <a:lnSpc>
                <a:spcPts val="4261"/>
              </a:lnSpc>
              <a:buFont typeface="Arial"/>
              <a:buChar char="•"/>
            </a:pPr>
            <a:r>
              <a:rPr lang="en-US" sz="284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Breaks academic, athletic, and social barriers.</a:t>
            </a:r>
          </a:p>
          <a:p>
            <a:pPr algn="l" marL="613356" indent="-306678" lvl="1">
              <a:lnSpc>
                <a:spcPts val="4261"/>
              </a:lnSpc>
              <a:buFont typeface="Arial"/>
              <a:buChar char="•"/>
            </a:pPr>
            <a:r>
              <a:rPr lang="en-US" sz="284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Equips 150 youth with resilience, confidence, and life skills.</a:t>
            </a:r>
          </a:p>
          <a:p>
            <a:pPr algn="l" marL="613356" indent="-306678" lvl="1">
              <a:lnSpc>
                <a:spcPts val="4261"/>
              </a:lnSpc>
              <a:buFont typeface="Arial"/>
              <a:buChar char="•"/>
            </a:pPr>
            <a:r>
              <a:rPr lang="en-US" sz="284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Evidence-based program with measurable outcomes.</a:t>
            </a:r>
          </a:p>
          <a:p>
            <a:pPr algn="l" marL="613356" indent="-306678" lvl="1">
              <a:lnSpc>
                <a:spcPts val="4261"/>
              </a:lnSpc>
              <a:buFont typeface="Arial"/>
              <a:buChar char="•"/>
            </a:pPr>
            <a:r>
              <a:rPr lang="en-US" sz="284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Leverages in-kind community support (meals, snacks).</a:t>
            </a:r>
          </a:p>
          <a:p>
            <a:pPr algn="l">
              <a:lnSpc>
                <a:spcPts val="4261"/>
              </a:lnSpc>
            </a:pP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503609" y="-5497758"/>
            <a:ext cx="12413176" cy="10995516"/>
          </a:xfrm>
          <a:custGeom>
            <a:avLst/>
            <a:gdLst/>
            <a:ahLst/>
            <a:cxnLst/>
            <a:rect r="r" b="b" t="t" l="l"/>
            <a:pathLst>
              <a:path h="10995516" w="12413176">
                <a:moveTo>
                  <a:pt x="0" y="0"/>
                </a:moveTo>
                <a:lnTo>
                  <a:pt x="12413177" y="0"/>
                </a:lnTo>
                <a:lnTo>
                  <a:pt x="12413177" y="10995516"/>
                </a:lnTo>
                <a:lnTo>
                  <a:pt x="0" y="109955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07797" y="-592027"/>
            <a:ext cx="4367998" cy="10879027"/>
          </a:xfrm>
          <a:custGeom>
            <a:avLst/>
            <a:gdLst/>
            <a:ahLst/>
            <a:cxnLst/>
            <a:rect r="r" b="b" t="t" l="l"/>
            <a:pathLst>
              <a:path h="10879027" w="4367998">
                <a:moveTo>
                  <a:pt x="0" y="0"/>
                </a:moveTo>
                <a:lnTo>
                  <a:pt x="4367998" y="0"/>
                </a:lnTo>
                <a:lnTo>
                  <a:pt x="4367998" y="10879027"/>
                </a:lnTo>
                <a:lnTo>
                  <a:pt x="0" y="108790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2057" t="0" r="-201069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5165936" y="5497758"/>
            <a:ext cx="8247532" cy="1849044"/>
            <a:chOff x="0" y="0"/>
            <a:chExt cx="2172190" cy="48699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72190" cy="486991"/>
            </a:xfrm>
            <a:custGeom>
              <a:avLst/>
              <a:gdLst/>
              <a:ahLst/>
              <a:cxnLst/>
              <a:rect r="r" b="b" t="t" l="l"/>
              <a:pathLst>
                <a:path h="486991" w="2172190">
                  <a:moveTo>
                    <a:pt x="0" y="0"/>
                  </a:moveTo>
                  <a:lnTo>
                    <a:pt x="2172190" y="0"/>
                  </a:lnTo>
                  <a:lnTo>
                    <a:pt x="2172190" y="486991"/>
                  </a:lnTo>
                  <a:lnTo>
                    <a:pt x="0" y="486991"/>
                  </a:lnTo>
                  <a:close/>
                </a:path>
              </a:pathLst>
            </a:custGeom>
            <a:solidFill>
              <a:srgbClr val="39393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2172190" cy="544141"/>
            </a:xfrm>
            <a:prstGeom prst="rect">
              <a:avLst/>
            </a:prstGeom>
          </p:spPr>
          <p:txBody>
            <a:bodyPr anchor="ctr" rtlCol="false" tIns="254000" lIns="254000" bIns="254000" rIns="254000"/>
            <a:lstStyle/>
            <a:p>
              <a:pPr algn="ctr">
                <a:lnSpc>
                  <a:spcPts val="3795"/>
                </a:lnSpc>
              </a:pPr>
              <a:r>
                <a:rPr lang="en-US" sz="2599" spc="16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Join us in empowering Newark youth to Play, Learn, and Lead.</a:t>
              </a:r>
            </a:p>
            <a:p>
              <a:pPr algn="ctr">
                <a:lnSpc>
                  <a:spcPts val="3795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5165936" y="3683968"/>
            <a:ext cx="9632194" cy="1459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15"/>
              </a:lnSpc>
            </a:pPr>
            <a:r>
              <a:rPr lang="en-US" b="true" sz="8679">
                <a:solidFill>
                  <a:srgbClr val="1A1A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CLOSING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Heisman Trophy PPT</dc:title>
  <dc:creator>Zubair Khan</dc:creator>
  <cp:revision>1</cp:revision>
  <dcterms:created xsi:type="dcterms:W3CDTF">2006-08-16T00:00:00Z</dcterms:created>
  <dcterms:modified xsi:type="dcterms:W3CDTF">2011-08-01T06:04:30Z</dcterms:modified>
  <dc:identifier>DAGyUMoJAWQ</dc:identifier>
</cp:coreProperties>
</file>